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73" r:id="rId4"/>
  </p:sldMasterIdLst>
  <p:notesMasterIdLst>
    <p:notesMasterId r:id="rId34"/>
  </p:notesMasterIdLst>
  <p:handoutMasterIdLst>
    <p:handoutMasterId r:id="rId35"/>
  </p:handoutMasterIdLst>
  <p:sldIdLst>
    <p:sldId id="567" r:id="rId5"/>
    <p:sldId id="887" r:id="rId6"/>
    <p:sldId id="889" r:id="rId7"/>
    <p:sldId id="890" r:id="rId8"/>
    <p:sldId id="871" r:id="rId9"/>
    <p:sldId id="893" r:id="rId10"/>
    <p:sldId id="872" r:id="rId11"/>
    <p:sldId id="891" r:id="rId12"/>
    <p:sldId id="894" r:id="rId13"/>
    <p:sldId id="895" r:id="rId14"/>
    <p:sldId id="896" r:id="rId15"/>
    <p:sldId id="897" r:id="rId16"/>
    <p:sldId id="898" r:id="rId17"/>
    <p:sldId id="875" r:id="rId18"/>
    <p:sldId id="876" r:id="rId19"/>
    <p:sldId id="899" r:id="rId20"/>
    <p:sldId id="900" r:id="rId21"/>
    <p:sldId id="901" r:id="rId22"/>
    <p:sldId id="877" r:id="rId23"/>
    <p:sldId id="902" r:id="rId24"/>
    <p:sldId id="879" r:id="rId25"/>
    <p:sldId id="880" r:id="rId26"/>
    <p:sldId id="903" r:id="rId27"/>
    <p:sldId id="904" r:id="rId28"/>
    <p:sldId id="906" r:id="rId29"/>
    <p:sldId id="883" r:id="rId30"/>
    <p:sldId id="884" r:id="rId31"/>
    <p:sldId id="886" r:id="rId32"/>
    <p:sldId id="772" r:id="rId3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D35E55-7202-873E-9F78-AB65D2685788}" name="Kociánová Anna" initials="KA" userId="S::kocianovaa@msmt.cz::d2db85b0-f1f0-4d14-a816-2a34e4bec9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řeček Pavel, Ing." initials="KPI" lastIdx="1" clrIdx="0">
    <p:extLst>
      <p:ext uri="{19B8F6BF-5375-455C-9EA6-DF929625EA0E}">
        <p15:presenceInfo xmlns:p15="http://schemas.microsoft.com/office/powerpoint/2012/main" userId="S-1-5-21-1024343765-948047755-1557874966-21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1E8F0"/>
    <a:srgbClr val="0000FF"/>
    <a:srgbClr val="62C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FFE37-5B72-41CD-A3D0-D4A2922361B1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51891-3EBD-45A6-8A7F-A43C96ABE3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089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C9A5B-1EE5-41B1-A14D-0086EB452C30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75547-E490-4E46-896A-3B9E014CC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96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768000" y="1224000"/>
            <a:ext cx="7824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/>
              <a:t>Změny financování </a:t>
            </a:r>
            <a:br>
              <a:rPr lang="cs-CZ"/>
            </a:br>
            <a:r>
              <a:rPr lang="cs-CZ"/>
              <a:t>regionálního školství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8000" y="6022800"/>
            <a:ext cx="5181696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59238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Aktuální stav přípravy změny financování </a:t>
            </a:r>
            <a:r>
              <a:rPr lang="cs-CZ" err="1"/>
              <a:t>RgŠ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9599" y="1825625"/>
            <a:ext cx="10515600" cy="4351338"/>
          </a:xfrm>
        </p:spPr>
        <p:txBody>
          <a:bodyPr>
            <a:noAutofit/>
          </a:bodyPr>
          <a:lstStyle>
            <a:lvl1pPr>
              <a:defRPr/>
            </a:lvl1pPr>
            <a:lvl2pPr marL="108000" indent="0">
              <a:buNone/>
              <a:defRPr/>
            </a:lvl2pPr>
            <a:lvl3pPr marL="612000" indent="-180000">
              <a:defRPr/>
            </a:lvl3pPr>
            <a:lvl4pPr>
              <a:defRPr lang="cs-CZ" sz="1900" kern="1200" baseline="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432000" indent="0">
              <a:buFont typeface="Arial" panose="020B0604020202020204" pitchFamily="34" charset="0"/>
              <a:buNone/>
              <a:defRPr baseline="0"/>
            </a:lvl5pPr>
            <a:lvl6pPr marL="1260000">
              <a:defRPr lang="cs-CZ" sz="19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</a:lstStyle>
          <a:p>
            <a:pPr lvl="0"/>
            <a:r>
              <a:rPr lang="cs-CZ"/>
              <a:t>zákon č. 167/2018 Sb. posunul účinnost změny financování o 1 rok, </a:t>
            </a:r>
            <a:br>
              <a:rPr lang="cs-CZ"/>
            </a:br>
            <a:r>
              <a:rPr lang="cs-CZ"/>
              <a:t>tj. na 1. ledna 2020</a:t>
            </a:r>
          </a:p>
          <a:p>
            <a:pPr lvl="0"/>
            <a:r>
              <a:rPr lang="cs-CZ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/>
              <a:t>financování jako doposud (republikové a krajské normativy)</a:t>
            </a:r>
          </a:p>
          <a:p>
            <a:pPr lvl="3"/>
            <a:r>
              <a:rPr lang="cs-CZ"/>
              <a:t>doplněny 3 nové jednoroční rozvojové programy:</a:t>
            </a:r>
          </a:p>
          <a:p>
            <a:pPr lvl="4"/>
            <a:r>
              <a:rPr lang="cs-CZ"/>
              <a:t>	od 1. 1. 2019</a:t>
            </a:r>
          </a:p>
          <a:p>
            <a:pPr lvl="5"/>
            <a:r>
              <a:rPr lang="cs-CZ"/>
              <a:t>RP na vyrovnávání mezikrajových rozdílů v odměňování pedagogů </a:t>
            </a:r>
            <a:br>
              <a:rPr lang="cs-CZ"/>
            </a:br>
            <a:r>
              <a:rPr lang="cs-CZ"/>
              <a:t>v MŠ, ZŠ, ŠD a SŠ – peníze jsou již na školách </a:t>
            </a:r>
          </a:p>
          <a:p>
            <a:pPr lvl="5"/>
            <a:r>
              <a:rPr lang="cs-CZ"/>
              <a:t>RP pro MŠ (překryv a rozšíření provozu MŠ)</a:t>
            </a:r>
          </a:p>
          <a:p>
            <a:pPr lvl="4"/>
            <a:r>
              <a:rPr lang="cs-CZ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/>
              <a:t>RP pro ZŠ a SŠ na zohlednění náběhu </a:t>
            </a:r>
            <a:r>
              <a:rPr lang="cs-CZ" err="1"/>
              <a:t>PHmax</a:t>
            </a:r>
            <a:endParaRPr lang="cs-CZ"/>
          </a:p>
          <a:p>
            <a:pPr lvl="2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523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944564"/>
            <a:ext cx="105156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/>
        </p:nvGraphicFramePr>
        <p:xfrm>
          <a:off x="729599" y="3546686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29599" y="1825625"/>
            <a:ext cx="10935352" cy="1472776"/>
          </a:xfrm>
        </p:spPr>
        <p:txBody>
          <a:bodyPr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719667" y="4636559"/>
            <a:ext cx="10935352" cy="1472776"/>
          </a:xfrm>
        </p:spPr>
        <p:txBody>
          <a:bodyPr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6192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9599" y="1849437"/>
            <a:ext cx="515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80964" y="1849437"/>
            <a:ext cx="515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9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72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86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8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9600" y="936001"/>
            <a:ext cx="10838169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/>
              <a:t>Aktuální stav přípravy změny financování </a:t>
            </a:r>
            <a:r>
              <a:rPr lang="cs-CZ" err="1"/>
              <a:t>RgŠ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96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zákon č. 167/2018 Sb. posunul účinnost změny financování o 1 rok, </a:t>
            </a:r>
            <a:br>
              <a:rPr lang="cs-CZ"/>
            </a:br>
            <a:r>
              <a:rPr lang="cs-CZ"/>
              <a:t>tj. na 1. ledna 2020</a:t>
            </a:r>
          </a:p>
          <a:p>
            <a:pPr lvl="0"/>
            <a:r>
              <a:rPr lang="cs-CZ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/>
              <a:t>financování jako doposud (republikové a krajské normativy)</a:t>
            </a:r>
          </a:p>
          <a:p>
            <a:pPr lvl="3"/>
            <a:r>
              <a:rPr lang="cs-CZ"/>
              <a:t>doplněny 3 nové jednoroční rozvojové programy:</a:t>
            </a:r>
          </a:p>
          <a:p>
            <a:pPr lvl="4"/>
            <a:r>
              <a:rPr lang="cs-CZ"/>
              <a:t>	od 1. 1. 2019</a:t>
            </a:r>
          </a:p>
          <a:p>
            <a:pPr lvl="5"/>
            <a:r>
              <a:rPr lang="cs-CZ"/>
              <a:t>RP na vyrovnávání mezikrajových rozdílů v odměňování pedagogů </a:t>
            </a:r>
            <a:br>
              <a:rPr lang="cs-CZ"/>
            </a:br>
            <a:r>
              <a:rPr lang="cs-CZ"/>
              <a:t>v MŠ, ZŠ, ŠD a SŠ – peníze jsou již na školách </a:t>
            </a:r>
          </a:p>
          <a:p>
            <a:pPr lvl="5"/>
            <a:r>
              <a:rPr lang="cs-CZ"/>
              <a:t>RP pro MŠ (překryv a rozšíření provozu MŠ)</a:t>
            </a:r>
          </a:p>
          <a:p>
            <a:pPr lvl="4"/>
            <a:r>
              <a:rPr lang="cs-CZ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/>
              <a:t>RP pro ZŠ a SŠ na zohlednění náběhu </a:t>
            </a:r>
            <a:r>
              <a:rPr lang="cs-CZ" err="1"/>
              <a:t>PHmax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694566" y="101218"/>
            <a:ext cx="497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3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p.cz/sqw/historie.sqw?o=9&amp;T=55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tredni-vzdelavani/prijimani-na-stredni-skoly-a-konzervatore" TargetMode="External"/><Relationship Id="rId2" Type="http://schemas.openxmlformats.org/officeDocument/2006/relationships/hyperlink" Target="http://www.prihlaskynastred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ijimacky@msmt.cz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7160" y="582161"/>
            <a:ext cx="7589520" cy="2104989"/>
          </a:xfrm>
        </p:spPr>
        <p:txBody>
          <a:bodyPr/>
          <a:lstStyle/>
          <a:p>
            <a:r>
              <a:rPr lang="cs-CZ" sz="3600">
                <a:latin typeface="+mn-lt"/>
              </a:rPr>
              <a:t>Přijímací řízení</a:t>
            </a:r>
            <a:br>
              <a:rPr lang="cs-CZ" sz="3600">
                <a:latin typeface="+mn-lt"/>
              </a:rPr>
            </a:br>
            <a:r>
              <a:rPr lang="cs-CZ" sz="3600">
                <a:latin typeface="+mn-lt"/>
              </a:rPr>
              <a:t>do středního vzdělávání</a:t>
            </a:r>
            <a:br>
              <a:rPr lang="cs-CZ" sz="3600">
                <a:latin typeface="+mn-lt"/>
              </a:rPr>
            </a:br>
            <a:r>
              <a:rPr lang="cs-CZ" sz="3600">
                <a:latin typeface="+mn-lt"/>
              </a:rPr>
              <a:t>a vzdělávání v konzervatoři</a:t>
            </a:r>
            <a:br>
              <a:rPr lang="cs-CZ" sz="3600">
                <a:latin typeface="+mn-lt"/>
              </a:rPr>
            </a:br>
            <a:r>
              <a:rPr lang="cs-CZ" sz="3600">
                <a:latin typeface="+mn-lt"/>
              </a:rPr>
              <a:t>od 1. ledna 2024</a:t>
            </a:r>
            <a:endParaRPr lang="cs-CZ" sz="36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9081" y="6210944"/>
            <a:ext cx="5181696" cy="415200"/>
          </a:xfrm>
        </p:spPr>
        <p:txBody>
          <a:bodyPr/>
          <a:lstStyle/>
          <a:p>
            <a:r>
              <a:rPr lang="cs-CZ" dirty="0"/>
              <a:t>listopad 2023</a:t>
            </a:r>
          </a:p>
        </p:txBody>
      </p:sp>
    </p:spTree>
    <p:extLst>
      <p:ext uri="{BB962C8B-B14F-4D97-AF65-F5344CB8AC3E}">
        <p14:creationId xmlns:p14="http://schemas.microsoft.com/office/powerpoint/2010/main" val="1336507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04628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Vyhlášení prvního kola přijímacího řízení</a:t>
            </a: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00458"/>
            <a:ext cx="11092807" cy="495632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500"/>
              </a:spcAft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Povinnými náležitostmi vyhlášeného přijímacího řízení jsou:</a:t>
            </a:r>
            <a:endParaRPr lang="en-US" sz="1800" dirty="0">
              <a:latin typeface="+mn-lt"/>
              <a:cs typeface="Calibri"/>
            </a:endParaRP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a)  kritéria přijímání do oboru vzdělání a způsob hodnocení jejich splnění,</a:t>
            </a:r>
            <a:endParaRPr lang="en-US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b)  </a:t>
            </a:r>
            <a:r>
              <a:rPr lang="cs-CZ" sz="1800" b="1" dirty="0">
                <a:solidFill>
                  <a:srgbClr val="000000"/>
                </a:solidFill>
                <a:latin typeface="+mn-lt"/>
                <a:cs typeface="Calibri"/>
              </a:rPr>
              <a:t>počet přijímaných uchazečů do oboru vzdělání,</a:t>
            </a:r>
            <a:endParaRPr lang="en-US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c)  způsob a náhradní způsob hodnocení uchazečů podle § 20 odst. 4 školského zákona,</a:t>
            </a:r>
            <a:endParaRPr lang="en-US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914400" indent="-30162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d)  informace, zda ředitel stanovil školní zkoušku, a informace o jejím obsahu, formě a rozsahu učiva,</a:t>
            </a:r>
            <a:endParaRPr lang="en-US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e)  informace o obsahu a formě talentové zkoušky, pokud je součástí přijímacího řízení,</a:t>
            </a:r>
          </a:p>
          <a:p>
            <a:pPr marL="1188720" indent="-575945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f) informace o podmínkách zdravotní způsobilosti ke vzdělávání, pokud jsou stanoveny </a:t>
            </a:r>
          </a:p>
          <a:p>
            <a:pPr marL="1188720" indent="-575945">
              <a:spcAft>
                <a:spcPts val="500"/>
              </a:spcAft>
              <a:buNone/>
            </a:pPr>
            <a:endParaRPr lang="cs-CZ" sz="1800" dirty="0">
              <a:solidFill>
                <a:srgbClr val="000000"/>
              </a:solidFill>
              <a:latin typeface="+mn-lt"/>
              <a:cs typeface="Calibri"/>
            </a:endParaRPr>
          </a:p>
          <a:p>
            <a:pPr marL="320040" indent="-320040">
              <a:spcAft>
                <a:spcPts val="500"/>
              </a:spcAft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Nepovinnými náležitostmi vyhlášeného přijímacího řízení jsou:</a:t>
            </a:r>
          </a:p>
          <a:p>
            <a:pPr marL="0" indent="571500">
              <a:spcAft>
                <a:spcPts val="5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a)  </a:t>
            </a:r>
            <a:r>
              <a:rPr lang="cs-CZ" sz="1800" b="1" dirty="0">
                <a:solidFill>
                  <a:srgbClr val="000000"/>
                </a:solidFill>
                <a:latin typeface="+mn-lt"/>
                <a:cs typeface="Calibri"/>
              </a:rPr>
              <a:t>hodnocení na vysvědčení z předchozího vzdělávání </a:t>
            </a: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(vysvědčení, výpis, formulář, …), </a:t>
            </a:r>
          </a:p>
          <a:p>
            <a:pPr marL="0" indent="571500">
              <a:spcAft>
                <a:spcPts val="70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+mn-lt"/>
                <a:cs typeface="Calibri"/>
              </a:rPr>
              <a:t>b)  další skutečnosti, které osvědčují vhodné schopnosti, vědomosti a zájmy uchazeče.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86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830832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Vyhlášení prvního kola přijímacího řízení</a:t>
            </a: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813963"/>
            <a:ext cx="6795127" cy="485040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Kritéria je nutné stanovit velmi podrobně tak, aby došlo </a:t>
            </a:r>
            <a:b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</a:b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k </a:t>
            </a:r>
            <a:r>
              <a:rPr lang="cs-CZ" sz="2100" b="1" dirty="0">
                <a:solidFill>
                  <a:srgbClr val="000000"/>
                </a:solidFill>
                <a:latin typeface="Calibri"/>
                <a:cs typeface="Calibri Light"/>
              </a:rPr>
              <a:t>jednoznačnému stanovení výsledného pořadí </a:t>
            </a: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všech uchazečů. </a:t>
            </a:r>
            <a:endParaRPr lang="en-US" sz="2100" dirty="0">
              <a:solidFill>
                <a:srgbClr val="000000"/>
              </a:solidFill>
              <a:latin typeface="Calibri"/>
              <a:cs typeface="Calibri Light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Ředitel školy může v rámci kritérií pro přijetí stanovit </a:t>
            </a:r>
            <a:b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</a:br>
            <a:r>
              <a:rPr lang="cs-CZ" sz="2100" dirty="0">
                <a:solidFill>
                  <a:srgbClr val="000000"/>
                </a:solidFill>
                <a:latin typeface="Calibri"/>
                <a:cs typeface="Calibri Light"/>
              </a:rPr>
              <a:t>hranici úspěšnosti v jednotné zkoušce, ve školní přijímací zkoušce, v talentové zkoušce nebo v celkovém hodnocení při přijímacím řízení, které musí uchazeč dosáhnout jako nezbytné podmínky pro přijetí.</a:t>
            </a:r>
            <a:endParaRPr lang="cs-CZ" dirty="0">
              <a:latin typeface="Calibri"/>
              <a:cs typeface="Calibri Ligh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9323FB-BFBE-8E3E-9106-1107AE6AD550}"/>
              </a:ext>
            </a:extLst>
          </p:cNvPr>
          <p:cNvSpPr/>
          <p:nvPr/>
        </p:nvSpPr>
        <p:spPr>
          <a:xfrm>
            <a:off x="8553836" y="2644250"/>
            <a:ext cx="305473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6F472A-24FF-F2F1-1CC8-FA942E470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2" b="6832"/>
          <a:stretch/>
        </p:blipFill>
        <p:spPr>
          <a:xfrm>
            <a:off x="8693426" y="1055315"/>
            <a:ext cx="3497340" cy="45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6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742714"/>
            <a:ext cx="10838169" cy="71357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Podání přihlášky do prvního kola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456292"/>
            <a:ext cx="10493367" cy="474880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Termín pro podávání přihlášek je stanoven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do 20. února.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 roce 2024 může uchazeč podat přihlášku nejdříve 1. února 2024.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500"/>
              </a:spcAf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Přihláška se podává třemi způsoby: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285750">
              <a:spcAft>
                <a:spcPts val="500"/>
              </a:spcAft>
              <a:buFont typeface="+mj-lt"/>
              <a:buAutoNum type="arabicPeriod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elektronicky prostřednictvím IS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na základě prokázání totožnosti s využitím prostředku pro elektronickou identifikaci,</a:t>
            </a:r>
          </a:p>
          <a:p>
            <a:pPr marL="800100" indent="-285750">
              <a:spcAft>
                <a:spcPts val="500"/>
              </a:spcAft>
              <a:buFont typeface="+mj-lt"/>
              <a:buAutoNum type="arabicPeriod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 podobě výpisu získaného z IS –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 tomto případě bude přihlášce přidělen unikátní identifikační kód, prostřednictvím něhož se řediteli zpřístupní údaje z přihlášky,</a:t>
            </a:r>
          </a:p>
          <a:p>
            <a:pPr marL="800100" indent="-285750">
              <a:spcAft>
                <a:spcPts val="1500"/>
              </a:spcAft>
              <a:buFont typeface="+mj-lt"/>
              <a:buAutoNum type="arabicPeriod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 tiskopisu,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který stanoví ministerstvo a zveřejní jej způsobem umožňujícím dálkový přístup.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Je-li přihláška podána prostřednictvím IS, veškeré úkony ředitel činí v IS,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až dokud uchazeč nesdělí, že o to nadále nemá zájem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; uchazeč úkony může činit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(ale také nemusí)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v IS v prvním stupni 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(tedy neplatí pro podání odvolání).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500"/>
              </a:spcAft>
              <a:buNone/>
            </a:pP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51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71357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Podání přihlášky do prvního kola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705826"/>
            <a:ext cx="10493367" cy="474880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spcAft>
                <a:spcPts val="1500"/>
              </a:spcAft>
            </a:pPr>
            <a:r>
              <a:rPr lang="cs-CZ" sz="2100" dirty="0">
                <a:latin typeface="Calibri"/>
                <a:cs typeface="Calibri"/>
              </a:rPr>
              <a:t>Přihlášku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podává za nezletilého uchazeče jeho zákonný zástupce. 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Součástí přihlášky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je 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pak čestné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prohlášení podávající osoby, že nezletilý uchazeč souhlasí s jejím podáním a obsahem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Uchazeč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může podat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nejvýše dvě přihlášky pro obor vzdělání s talentovou zkouškou a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nejvýše tři přihlášky pro ostatní obory vzdělání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Maximálně možný počet podaných přihlášek může být tedy pět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Pořadí uvedených oborů vzdělání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v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přihlášce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vyjadřuje přednostní volbu oboru vzdělání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,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tzn. že obory vzdělání jsou řazeny dle preference.</a:t>
            </a: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Uvedené pořadí musí být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na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všech podaných přihláškách shodné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cs-CZ" dirty="0">
              <a:cs typeface="Calibri"/>
            </a:endParaRPr>
          </a:p>
          <a:p>
            <a:pPr marL="0" indent="0">
              <a:spcAft>
                <a:spcPts val="1500"/>
              </a:spcAft>
              <a:buNone/>
            </a:pP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43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26610"/>
            <a:ext cx="10838169" cy="534545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Přílohy přihlášky 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19" y="1461155"/>
            <a:ext cx="10960727" cy="4977352"/>
          </a:xfrm>
        </p:spPr>
        <p:txBody>
          <a:bodyPr vert="horz" lIns="0" tIns="0" rIns="0" bIns="0" rtlCol="0" anchor="t">
            <a:noAutofit/>
          </a:bodyPr>
          <a:lstStyle/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effectLst/>
                <a:latin typeface="Calibri"/>
                <a:ea typeface="Calibri"/>
                <a:cs typeface="Times New Roman"/>
              </a:rPr>
              <a:t>Přílohy přihlášky se k přihlášce přikládají ve formě </a:t>
            </a:r>
            <a:r>
              <a:rPr lang="cs-CZ" sz="2100" b="1" dirty="0">
                <a:effectLst/>
                <a:latin typeface="Calibri"/>
                <a:ea typeface="Calibri"/>
                <a:cs typeface="Times New Roman"/>
              </a:rPr>
              <a:t>prosté kopie</a:t>
            </a:r>
            <a:r>
              <a:rPr lang="cs-CZ" sz="2100" dirty="0">
                <a:effectLst/>
                <a:latin typeface="Calibri"/>
                <a:ea typeface="Calibri"/>
                <a:cs typeface="Times New Roman"/>
              </a:rPr>
              <a:t>, dokumenty vyhotovené v cizím jazyce nemusí být </a:t>
            </a:r>
            <a:r>
              <a:rPr lang="cs-CZ" sz="2100" dirty="0">
                <a:latin typeface="Calibri"/>
                <a:ea typeface="Calibri"/>
                <a:cs typeface="Times New Roman"/>
              </a:rPr>
              <a:t>přeloženy úředně.</a:t>
            </a: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latin typeface="Calibri"/>
                <a:ea typeface="Calibri"/>
                <a:cs typeface="Times New Roman"/>
              </a:rPr>
              <a:t>V případě přílohy „hodnocení na vysvědčeních z předchozího vzdělávání“ doporučujeme, aby základní školy poskytly žákům základních škol = uchazečům výpis z informačního systému školy.</a:t>
            </a:r>
            <a:endParaRPr lang="en-US" dirty="0">
              <a:ea typeface="Calibri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Ředitel školy může vyzvat k předložení originálu nebo úředně ověřené kopie dokladu, nebo úředně ověřeného překladu dokladu vyhotoveného v cizím jazyce, a účastník řízení je povinen daný doklad předložit,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jinak se skutečnost považuje za neprokázanou.</a:t>
            </a:r>
            <a:endParaRPr lang="cs-CZ" sz="2100" b="1" dirty="0">
              <a:effectLst/>
              <a:latin typeface="Calibri"/>
              <a:ea typeface="Calibri"/>
              <a:cs typeface="Times New Roman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latin typeface="Calibri"/>
                <a:ea typeface="Calibri"/>
                <a:cs typeface="Times New Roman"/>
              </a:rPr>
              <a:t>Nově se zdravotní potvrzení a potvrzení předchozího vzdělávání přikládá formou přílohy, předchozí vzdělávání se dokládá, </a:t>
            </a:r>
            <a:r>
              <a:rPr lang="cs-CZ" sz="2100" b="1" dirty="0">
                <a:latin typeface="Calibri"/>
                <a:ea typeface="Calibri"/>
                <a:cs typeface="Times New Roman"/>
              </a:rPr>
              <a:t>jen je-li to součástí vyhlášených kritérií</a:t>
            </a:r>
            <a:r>
              <a:rPr lang="cs-CZ" sz="2100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Ředitel školy může v kritériích u všech dokladů prokazujících plnění kritérií přijímání určit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pozdější termín pro předložení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než spolu s přihláškou (typicky půjde o výsledky olympiád,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které v den podání přihlášky ještě nejsou zřejmé apod.).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cs-CZ" sz="2100" dirty="0">
              <a:solidFill>
                <a:srgbClr val="000000"/>
              </a:solidFill>
              <a:effectLst/>
              <a:latin typeface="Calibri"/>
              <a:ea typeface="Calibri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tabLst>
                <a:tab pos="228600" algn="l"/>
                <a:tab pos="4278630" algn="l"/>
              </a:tabLs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024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Zadávání údajů z TISKOPISU (listinná přihláška)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70668"/>
            <a:ext cx="10838807" cy="509424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500"/>
              </a:spcAft>
              <a:tabLst>
                <a:tab pos="228600" algn="l"/>
                <a:tab pos="4278630" algn="l"/>
              </a:tabLs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uvedené v přihlášce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v prvním pořadí do 5 dnů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(do 26. února 2024) od termínu pro podání přihlášky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předá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do IS o uchazeči: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4545" indent="-283210">
              <a:spcAft>
                <a:spcPts val="0"/>
              </a:spcAft>
              <a:buFont typeface="+mj-lt"/>
              <a:buAutoNum type="alphaLcParenR"/>
            </a:pP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jméno a příjmení, rodné číslo, místo narození, státní občanství a místo trvalého pobytu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pořadí oborů středního vzdělání,</a:t>
            </a:r>
            <a:endParaRPr lang="cs-CZ" sz="2100" b="1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4545" indent="-283210">
              <a:spcAft>
                <a:spcPts val="500"/>
              </a:spcAft>
              <a:buFont typeface="+mj-lt"/>
              <a:buAutoNum type="alphaLcParenR"/>
            </a:pP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doklad o splnění povinné školní docházky nebo o získání základního vzdělání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(je-li vydán),</a:t>
            </a:r>
            <a:endParaRPr lang="cs-CZ" sz="2100" b="1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4545" indent="-283210">
              <a:spcAft>
                <a:spcPts val="500"/>
              </a:spcAft>
              <a:buFont typeface="+mj-lt"/>
              <a:buAutoNum type="alphaLcParenR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identifikační údaje všech škol a oborů vzdělání, do kterých se uchazeč hlásí,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804545" indent="-283210">
              <a:spcAft>
                <a:spcPts val="500"/>
              </a:spcAft>
              <a:buFont typeface="+mj-lt"/>
              <a:buAutoNum type="alphaLcParenR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pořadí oborů vzdělání,</a:t>
            </a:r>
            <a:endParaRPr lang="cs-CZ" sz="2100" b="1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804545" indent="-283210">
              <a:spcAft>
                <a:spcPts val="1500"/>
              </a:spcAft>
              <a:buFont typeface="+mj-lt"/>
              <a:buAutoNum type="alphaLcParenR"/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nepovinně doručovací adresu, e-mail, telefon, jsou-li uvedeny.</a:t>
            </a: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uvedené v přihlášce na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jiném než prvním pořadí do 2 dnů zkontroluje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(do 28. února 2024) a potvrdí vložené údaje o uchazeči. Zjistí-li ředitel této školy nedostatky, sdělí je Centru, které určí další postup (typicky půjde o přepis při zadávání údajů).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553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71BCC3-95B6-AB98-20ED-947EF02932F6}"/>
              </a:ext>
            </a:extLst>
          </p:cNvPr>
          <p:cNvSpPr/>
          <p:nvPr/>
        </p:nvSpPr>
        <p:spPr>
          <a:xfrm>
            <a:off x="8218556" y="1861930"/>
            <a:ext cx="298361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449B49-979C-FA85-D131-379B69089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2" r="20392"/>
          <a:stretch/>
        </p:blipFill>
        <p:spPr>
          <a:xfrm>
            <a:off x="8378466" y="1715715"/>
            <a:ext cx="3816724" cy="43003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Zadávání údajů z TISKOPISU (listinná přihláška)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70668"/>
            <a:ext cx="6825607" cy="426112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Pokud ředitel školy údaje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nepotvrdí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považují se údaje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za potvrzené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tabLst>
                <a:tab pos="228600" algn="l"/>
                <a:tab pos="427863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Údaje o podpůrných opatřeních zadá ředitel každého oboru vzdělání, kde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se povinně koná jednotná zkouška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 IS do 2 dnů od termínu pro zadání údajů o uchazeči ředitelem první školy v přihlášce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(do 28. února 2024).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0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TERMÍNY KONÁNÍ ZKOUŠEK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70266"/>
            <a:ext cx="8075287" cy="4708164"/>
          </a:xfrm>
        </p:spPr>
        <p:txBody>
          <a:bodyPr vert="horz" lIns="0" tIns="0" rIns="0" bIns="0" rtlCol="0" anchor="t">
            <a:noAutofit/>
          </a:bodyPr>
          <a:lstStyle/>
          <a:p>
            <a:pPr marL="320040" lvl="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b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Centrum vygeneruje každému uchazeči jedinečné registrační číslo.</a:t>
            </a:r>
            <a:endParaRPr lang="cs-CZ" sz="21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Centrum určí 1. března a </a:t>
            </a:r>
            <a:r>
              <a:rPr lang="cs-CZ" sz="2100" b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zveřejní v IS </a:t>
            </a:r>
            <a:r>
              <a:rPr lang="cs-CZ" sz="2100" b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místo konání jednotné zkoušky uchazečem v obou termínech, a to vždy pouze ve škole s oborem vzdělání s maturitní zkouškou uvedeným v přihlášce. </a:t>
            </a:r>
            <a:r>
              <a:rPr lang="cs-CZ" sz="21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Na oba termíny může být určena stejná škola; pokud má uchazeč uveden pouze jeden obor vzdělání s maturitní zkouškou, pak je to vždy stejná škola.</a:t>
            </a:r>
            <a:r>
              <a:rPr lang="cs-CZ" sz="21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Období pro konání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řádného termínu jednotné zkoušky 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je stanoveno 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na pracovní dny od 10. do 18. dubna. 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MŠMT stanovilo ve školním roce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2023/2024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 termíny konání jednotné zkoušky v řádném termínu pro obory šestiletých a osmiletých gymnázií na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16. 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a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 17. dubna 2024,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br>
              <a:rPr lang="cs-CZ" sz="210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pro čtyřleté obory vzdělávání, včetně nástavbového, </a:t>
            </a:r>
            <a:br>
              <a:rPr lang="cs-CZ" sz="210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na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12. </a:t>
            </a:r>
            <a:r>
              <a:rPr lang="cs-CZ" sz="2100">
                <a:effectLst/>
                <a:latin typeface="Calibri"/>
                <a:ea typeface="Calibri" panose="020F0502020204030204" pitchFamily="34" charset="0"/>
                <a:cs typeface="Times New Roman"/>
              </a:rPr>
              <a:t>a </a:t>
            </a:r>
            <a:r>
              <a:rPr lang="cs-CZ" sz="21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15. dubna 2024.</a:t>
            </a:r>
            <a:r>
              <a:rPr lang="cs-CZ" sz="2100" b="1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endParaRPr lang="cs-CZ" sz="2100" b="1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</a:pPr>
            <a:endParaRPr lang="cs-CZ" sz="2100" b="1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17</a:t>
            </a:fld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A06AD8-4574-837F-32EC-6594D612147C}"/>
              </a:ext>
            </a:extLst>
          </p:cNvPr>
          <p:cNvSpPr/>
          <p:nvPr/>
        </p:nvSpPr>
        <p:spPr>
          <a:xfrm>
            <a:off x="9315836" y="2969370"/>
            <a:ext cx="287185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0962AC-9568-802B-9131-735A17B39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" t="-236" r="56885" b="1179"/>
          <a:stretch/>
        </p:blipFill>
        <p:spPr>
          <a:xfrm>
            <a:off x="9455426" y="1715715"/>
            <a:ext cx="2738269" cy="42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TERMÍNY KONÁNÍ ZKOUŠEK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42834"/>
            <a:ext cx="10879447" cy="470816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Období pro konání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náhradního termínu jednotné zkoušky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je stanoveno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na pracovní dny od 24. dubna do 5. května.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Náhradní termíny pro všechny uvedené obory jsou stanoveny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ve školním roce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2023/2024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na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29. 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a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30. dubna 2024. Nově se výsledky přijímacího řízení vyhlašují až po vykonání náhradního termínu.</a:t>
            </a:r>
            <a:endParaRPr lang="cs-CZ" sz="21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  <a:tab pos="4278630" algn="l"/>
              </a:tabLst>
            </a:pP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Ředitel v prvním kole stanoví min. dva termíny školní přijímací zkoušky tak,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aby se alespoň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jeden termín konal v jiný den než jednotná zkouška.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Období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pro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konání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školních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a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 talentových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 zkoušek je stanoveno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na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pracovní dny od 15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března do 23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 dubna.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Období pro konání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náhradního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termínu školních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a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talentových zkoušek je stanoveno na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pracovní dny od 24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dubna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do 5. května a ředitel musí vyhlásit alespoň jeden termín tak, aby se konal mimo termíny jednotné zkoušky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Calibri"/>
              </a:rPr>
              <a:t>Termíny konání školní nebo talentové zkoušky vyhlásí ředitel školy </a:t>
            </a:r>
            <a:r>
              <a:rPr lang="cs-CZ" sz="2100" b="1" dirty="0">
                <a:latin typeface="Calibri"/>
                <a:cs typeface="Calibri"/>
              </a:rPr>
              <a:t>nejdéle 14 dní před konáním prvního z nich zveřejněním na veřejně přístupném místě ve škole, způsobem umožňujícím dálkový přístup a v IS </a:t>
            </a:r>
            <a:r>
              <a:rPr lang="cs-CZ" sz="2100" dirty="0">
                <a:latin typeface="Calibri"/>
                <a:cs typeface="Calibri"/>
              </a:rPr>
              <a:t>(typicky soubor ve formátu PDF).</a:t>
            </a:r>
            <a:r>
              <a:rPr lang="cs-CZ" sz="2100" b="1" dirty="0">
                <a:latin typeface="Calibri"/>
                <a:cs typeface="Calibri"/>
              </a:rPr>
              <a:t>   </a:t>
            </a:r>
            <a:endParaRPr lang="cs-CZ" dirty="0">
              <a:latin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93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578595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Vyhodnocení výsledků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59" y="1120961"/>
            <a:ext cx="10991207" cy="5258887"/>
          </a:xfrm>
        </p:spPr>
        <p:txBody>
          <a:bodyPr vert="horz" lIns="0" tIns="0" rIns="0" bIns="0" rtlCol="0" anchor="t">
            <a:noAutofit/>
          </a:bodyPr>
          <a:lstStyle/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Výsledky jednotné zkoušky budou v IS k dispozici ředitelům škol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6. května.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 základě všech částí přijímacího řízení 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zadá do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1 pracovního dne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(7. května 2024)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 IS seznam všech uchazečů, kteří se do daného oboru vzdělání hlásili s označením jejich pořadí.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cs-CZ" sz="2100" b="1" dirty="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Zde je potřeba provést důslednou kontrolu správnosti!</a:t>
            </a: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Uchazeč bude přijat do toho oboru vzdělání, který má v přihlášce nejvyšší prioritu (je uveden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 nejvyšším místě) a u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nějž jej výsledky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přijímacího řízení opravňují k přijetí. Do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ostatních oborů vzdělání nebude přijat.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O přijetí a pořadí informuje ředitele IS do 1 dne od zadání celkového pořadí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(8. května 2024)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 – „den D“.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do 1 pracovního dne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(9. května 2024)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pořadí zkontroluje (</a:t>
            </a:r>
            <a:r>
              <a:rPr lang="cs-CZ" sz="2100" b="1" dirty="0">
                <a:solidFill>
                  <a:srgbClr val="FF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opět je potřeba provést důslednou kontrolu správnosti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), potvrdí v IS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 a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předá do IS v digitálním formátu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(typicky soubor ve formátu PDF)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seznam uchazečů uvedených pod registračním číslem s 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hodnocení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m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jednotné zkoušky, školní přijímací zkoušky, talentové zkoušky a hodnocení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m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ostatních kritérií, pokud jsou součástí přijímacího řízení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a s označením, zda je uchazeč přijat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,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či nepřijat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Tento seznam bude následně zveřejněn.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91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44909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legislativní proces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ea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000369"/>
            <a:ext cx="10493367" cy="5408541"/>
          </a:xfrm>
        </p:spPr>
        <p:txBody>
          <a:bodyPr vert="horz" lIns="0" tIns="0" rIns="0" bIns="0" rtlCol="0" anchor="t">
            <a:noAutofit/>
          </a:bodyPr>
          <a:lstStyle/>
          <a:p>
            <a:pPr marL="323850" indent="-320040">
              <a:spcAft>
                <a:spcPts val="1500"/>
              </a:spcAft>
            </a:pPr>
            <a:r>
              <a:rPr lang="cs-CZ" sz="21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 současné době je legislativní proces ve finálním stadiu schvalování.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23850" indent="-320040">
              <a:spcAft>
                <a:spcPts val="1500"/>
              </a:spcAft>
            </a:pPr>
            <a:r>
              <a:rPr lang="cs-CZ" sz="21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Novela školského zákona byla 29. listopadu 2023 schválena senátory PSP ČR a čeká již jen na podpis pana prezidenta. </a:t>
            </a:r>
          </a:p>
          <a:p>
            <a:pPr marL="323850" indent="-320040">
              <a:spcAft>
                <a:spcPts val="1500"/>
              </a:spcAft>
            </a:pPr>
            <a:r>
              <a:rPr lang="cs-CZ" sz="21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Prováděcí vyhláška o přijímacím řízení byla do 31. října 2023 v mezirezortním připomínkovém řízení a po vypořádání všech připomínek byla zaslána do Legislativní rady vlády.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23850" indent="-320040">
              <a:spcAft>
                <a:spcPts val="1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Vše tedy směruje k tomu, aby v tomto školním roce proběhlo přijímací řízení již za pomoci nového elektronického systému, který připravuje Centrum pro zjišťování výsledků vzdělávání.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23850" indent="-320040">
              <a:spcAft>
                <a:spcPts val="1500"/>
              </a:spcAft>
            </a:pPr>
            <a:r>
              <a:rPr lang="cs-CZ" sz="21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Schválení legislativních změn předpokládáme v první polovině prosince 2023, účinnost je plánována na 1. ledna 2024.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marL="323850" indent="-320040">
              <a:spcAft>
                <a:spcPts val="1500"/>
              </a:spcAft>
            </a:pPr>
            <a:r>
              <a:rPr lang="cs-CZ" sz="2100" dirty="0">
                <a:latin typeface="Calibri"/>
                <a:ea typeface="Calibri Light"/>
                <a:cs typeface="Calibri Light"/>
              </a:rPr>
              <a:t>K dispozici on-line: </a:t>
            </a:r>
            <a:r>
              <a:rPr lang="cs-CZ" sz="2100" dirty="0">
                <a:latin typeface="Calibri"/>
                <a:ea typeface="Calibri Light"/>
                <a:cs typeface="Calibri Light"/>
                <a:hlinkClick r:id="rId2"/>
              </a:rPr>
              <a:t>https://www.psp.cz/sqw/historie.sqw?o=9&amp;T=551</a:t>
            </a:r>
            <a:r>
              <a:rPr lang="cs-CZ" sz="2100" dirty="0">
                <a:latin typeface="Calibri"/>
                <a:ea typeface="Calibri Light"/>
                <a:cs typeface="Calibri Light"/>
              </a:rPr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19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2661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Vyhodnocení výsledků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60508"/>
            <a:ext cx="6439527" cy="499264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4. pracovní den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(15. května 2024)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po potvrzení přijatých uchazečů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v IS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budou zveřejněny výsledky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přijímacího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řízení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dle seznamu, a to zároveň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na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veřejně přístupném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místě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 ve škole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(zde musí být zveřejněn alespoň po dobu 15 dnů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)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 a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zároveň v 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IS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(zde musí být zveřejněn alespoň po dobu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"/>
              </a:rPr>
              <a:t>do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"/>
              </a:rPr>
              <a:t> 20. února následujícího kalendářního roku),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 čímž se rozhodnutí považují za oznámená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Rozhodnutí o přijetí nebo nepřijetí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se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v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písemné formě nevyhotovují a nezasílají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a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do 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spisu se nečiní záznam. 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Součástí spisu </a:t>
            </a:r>
            <a:r>
              <a:rPr lang="x-none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je seznam</a:t>
            </a:r>
            <a:r>
              <a:rPr lang="x-none" sz="2100" b="1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Calibri"/>
              </a:rPr>
              <a:t>uvedený výše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20</a:t>
            </a:fld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D745C4-9380-DA31-F87A-F8081341B1C5}"/>
              </a:ext>
            </a:extLst>
          </p:cNvPr>
          <p:cNvSpPr/>
          <p:nvPr/>
        </p:nvSpPr>
        <p:spPr>
          <a:xfrm>
            <a:off x="7852796" y="1516490"/>
            <a:ext cx="2871853" cy="414089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031423-E67B-2091-6035-B67E6A797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9" t="239" r="17703" b="239"/>
          <a:stretch/>
        </p:blipFill>
        <p:spPr>
          <a:xfrm>
            <a:off x="7992386" y="1624275"/>
            <a:ext cx="4226013" cy="42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73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OPRAVNÉ PROSTŘEDKY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65857"/>
            <a:ext cx="10655927" cy="4518127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Odvolání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a jiné opravné nebo podobné prostředky </a:t>
            </a:r>
            <a:r>
              <a:rPr lang="x-none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lze podat ve </a:t>
            </a: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lhůtě 3 pracovních dnů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ode dne zveřejnění výsledků</a:t>
            </a:r>
            <a:r>
              <a:rPr lang="x-none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.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Odvolání uchazeč podává řediteli školy, který rozhodnutí vydal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(nikoli přes IS). V případě následného rozhodnutí o přijetí zadá tuto informaci ředitel školy bez zbytečného odkladu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nejdéle do 2 pracovních dnů, do IS. </a:t>
            </a:r>
            <a:r>
              <a:rPr lang="cs-CZ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Rozhodnutí na základě odvolacího řízení nemá vliv na přijetí uchazeče do jiného oboru vzdělání, resp.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důsledkem může být přijetí do více oborů zároveň, přičemž uchazeč nemá povinnost dopředu oznámit, ve kterém oboru vzdělání se stane žákem.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Uchazeč se může vzdát práva na přijetí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. 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Pokud se hlásí do dalšího kola, pak tak může učinit n</a:t>
            </a:r>
            <a:r>
              <a:rPr lang="x-none" sz="21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ejdéle </a:t>
            </a: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3 pracovní dny před termínem pro podání přihlášky v dalším kole 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(v případě komunikace prostřednictvím IS činí tento úkon prostřednictvím IS)</a:t>
            </a: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. Vzdáním se práva na přijetí nevzniká</a:t>
            </a:r>
            <a:r>
              <a:rPr lang="cs-CZ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uchazeči</a:t>
            </a:r>
            <a:r>
              <a:rPr lang="x-none" sz="2100" b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právo na přijetí v jiném oboru vzdělání, nýbrž právo hlásit se do dalšího kola přijímacího řízení</a:t>
            </a:r>
            <a:r>
              <a:rPr lang="cs-CZ" sz="2100" b="1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/>
              </a:rPr>
              <a:t>(neplatí pro 3. a další kola, kdy může rovněž potvrdit svůj úmysl vzdělávat se v jiném oboru, kam byl také přijat).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939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druhé kolo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14788"/>
            <a:ext cx="10960727" cy="4870724"/>
          </a:xfrm>
        </p:spPr>
        <p:txBody>
          <a:bodyPr vert="horz" lIns="0" tIns="0" rIns="0" bIns="0" rtlCol="0" anchor="t">
            <a:noAutofit/>
          </a:bodyPr>
          <a:lstStyle/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Stejně jako kolo první je stanoveno jednotně včetně termínů a počtu přihlášek.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Přihlášku může podat uchazeč, který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nebyl přijat v prvním kole do žádného oboru vzdělání nebo se vzdal přijetí, a zároveň pokud se hlásí do maturitního oboru vzdělání, tak ji v prvním kole konal.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 Jednotná zkouška se již nekoná, ale její výsledek se povinně zohledňuje.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jej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může vyhlásit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18. května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včetně údajů jako v kole prvním a obdobně všechny údaje zadá do IS, ovšem kromě uvedení maximálního počtu uchazečů pro účely konání jednotné zkoušky.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Termín pro podání přihlášky je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24. května.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Řádný termín školní přijímací zkoušky a talentové zkoušky se koná v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pracovních dnech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od 8. do 12. června. Stanoví se jeden řádný termín školní zkoušky, náhradní termín se nekoná.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lvl="0" indent="-320040">
              <a:spcBef>
                <a:spcPts val="300"/>
              </a:spcBef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Centrum zpřístupní škole výsledky jednotné zkoušky v elektronickém systému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13. června.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latin typeface="Calibri"/>
              <a:cs typeface="Calibri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258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třetí a další kola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60106"/>
            <a:ext cx="10493367" cy="4769124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Ředitel školy vyhlásí kritéria včetně všech údajů jako v kole druhém a zadá je do IS. </a:t>
            </a:r>
            <a:b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Navíc do IS zadá termín pro podání přihlášky v daném kole.</a:t>
            </a:r>
            <a:r>
              <a:rPr lang="cs-CZ" sz="2100" b="1" dirty="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Termín pro odevzdání přihlášek v každém dalším kole může ředitel stanovit nejdříve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na 7. den od vydání všech rozhodnutí v kole předchozím.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Počet přihlášek je neomezený, přihlášky lze podávat pouze na tiskopisu. Na jeden tiskopis </a:t>
            </a:r>
            <a:b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se uvádí pouze jedna škola, možno i více oborů, ale bez prioritizace.</a:t>
            </a:r>
          </a:p>
          <a:p>
            <a:pPr marL="320040" lvl="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Výsledky jednotné zkoušky se nemusí povinně zohledňovat. Pokud se zohledňují, určí ředitel školy náhradní způsob hodnocení u uchazečů, kteří ji nekonali.</a:t>
            </a:r>
          </a:p>
          <a:p>
            <a:pPr marL="320040" lvl="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Rozhodnutí o přijetí i nepřijetí se vyhotovují v písemné formě. Rozhodnutí o přijetí obsahují část výrokovou, odůvodnění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(pouze u negativního rozhodnutí) </a:t>
            </a:r>
            <a:r>
              <a:rPr lang="cs-CZ" sz="2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 poučení.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885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třetí a další kola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60106"/>
            <a:ext cx="6848425" cy="476912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spcAft>
                <a:spcPts val="1500"/>
              </a:spcAft>
              <a:tabLst>
                <a:tab pos="228600" algn="l"/>
              </a:tabLst>
            </a:pPr>
            <a:r>
              <a:rPr lang="cs-CZ" sz="2100" b="1" dirty="0">
                <a:latin typeface="Calibri"/>
                <a:ea typeface="Calibri"/>
                <a:cs typeface="Calibri"/>
              </a:rPr>
              <a:t>Přijatý uchazeč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je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povinen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do 7</a:t>
            </a:r>
            <a:r>
              <a:rPr lang="cs-CZ" sz="2100" b="1" dirty="0">
                <a:latin typeface="Calibri"/>
                <a:ea typeface="Calibri"/>
                <a:cs typeface="Calibri"/>
              </a:rPr>
              <a:t> dnů ode dne oznámení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rozhodnutí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potvrdit svůj úmysl vzdělávat se 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v </a:t>
            </a:r>
            <a:r>
              <a:rPr lang="cs-CZ" sz="2100" b="1" dirty="0">
                <a:latin typeface="Calibri"/>
                <a:ea typeface="Calibri"/>
                <a:cs typeface="Calibri"/>
              </a:rPr>
              <a:t>daném oboru vzdělání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a to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pouze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v jednom oboru vzdělání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cs-CZ" sz="2100" dirty="0">
                <a:latin typeface="Calibri"/>
                <a:ea typeface="Calibri"/>
                <a:cs typeface="Calibri"/>
              </a:rPr>
              <a:t>Ředitel následně do dvou pracovních dnů předá tuto informaci do IS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.</a:t>
            </a:r>
            <a:r>
              <a:rPr lang="cs-CZ" sz="2100" dirty="0">
                <a:latin typeface="Calibri"/>
                <a:ea typeface="Calibri"/>
                <a:cs typeface="Calibri"/>
              </a:rPr>
              <a:t> </a:t>
            </a:r>
            <a:endParaRPr lang="cs-CZ" sz="2100" dirty="0">
              <a:effectLst/>
              <a:latin typeface="Calibri"/>
              <a:ea typeface="Calibri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b="1" dirty="0">
                <a:latin typeface="Calibri"/>
                <a:ea typeface="Calibri"/>
                <a:cs typeface="Calibri"/>
              </a:rPr>
              <a:t>Neobsahuje-li IS údaje o uchazeči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zadá je do IS 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ředitel školy, </a:t>
            </a:r>
            <a:r>
              <a:rPr lang="cs-CZ" sz="2100" b="1" dirty="0">
                <a:latin typeface="Calibri"/>
                <a:ea typeface="Calibri"/>
                <a:cs typeface="Calibri"/>
              </a:rPr>
              <a:t>kam byl uchazeč přijat, spolu s informací, </a:t>
            </a:r>
            <a:br>
              <a:rPr lang="cs-CZ" sz="2100" b="1" dirty="0">
                <a:latin typeface="Calibri"/>
                <a:ea typeface="Calibri"/>
                <a:cs typeface="Calibri"/>
              </a:rPr>
            </a:br>
            <a:r>
              <a:rPr lang="cs-CZ" sz="2100" b="1" dirty="0">
                <a:latin typeface="Calibri"/>
                <a:ea typeface="Calibri"/>
                <a:cs typeface="Calibri"/>
              </a:rPr>
              <a:t>že byl přijat</a:t>
            </a:r>
            <a:r>
              <a:rPr lang="cs-CZ" sz="2100" b="1" dirty="0"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32004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ea typeface="Calibri"/>
                <a:cs typeface="Calibri"/>
              </a:rPr>
              <a:t>Vzdáním se práva na 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přijetí </a:t>
            </a:r>
            <a:r>
              <a:rPr lang="cs-CZ" sz="2100" dirty="0">
                <a:latin typeface="Calibri"/>
                <a:ea typeface="Calibri"/>
                <a:cs typeface="Calibri"/>
              </a:rPr>
              <a:t>do oboru vzdělání, kde uchazeč potvrdil svůj úmysl vzdělávat 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se</a:t>
            </a:r>
            <a:r>
              <a:rPr lang="cs-CZ" sz="2100" dirty="0">
                <a:latin typeface="Calibri"/>
                <a:ea typeface="Calibri"/>
                <a:cs typeface="Calibri"/>
              </a:rPr>
              <a:t>, vzniká uchazeči možnost potvrdit svůj úmysl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 v </a:t>
            </a:r>
            <a:r>
              <a:rPr lang="cs-CZ" sz="2100" dirty="0">
                <a:latin typeface="Calibri"/>
                <a:ea typeface="Calibri"/>
                <a:cs typeface="Calibri"/>
              </a:rPr>
              <a:t>jiném oboru vzdělání, a to i v tomtéž kole</a:t>
            </a:r>
            <a:r>
              <a:rPr lang="cs-CZ" sz="2100" dirty="0">
                <a:effectLst/>
                <a:latin typeface="Calibri"/>
                <a:ea typeface="Calibri"/>
                <a:cs typeface="Calibri"/>
              </a:rPr>
              <a:t>.</a:t>
            </a:r>
            <a:endParaRPr lang="cs-CZ" sz="2100" dirty="0">
              <a:latin typeface="Calibri"/>
              <a:ea typeface="Calibri"/>
              <a:cs typeface="Calibri"/>
            </a:endParaRPr>
          </a:p>
          <a:p>
            <a:pPr marL="320040" lvl="0" indent="-320040">
              <a:spcAft>
                <a:spcPts val="1500"/>
              </a:spcAft>
              <a:buFont typeface="Symbol,Sans-Serif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24</a:t>
            </a:fld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EE6C5-3CFE-044F-70C7-0EF929054B60}"/>
              </a:ext>
            </a:extLst>
          </p:cNvPr>
          <p:cNvSpPr/>
          <p:nvPr/>
        </p:nvSpPr>
        <p:spPr>
          <a:xfrm>
            <a:off x="8389943" y="1541474"/>
            <a:ext cx="2871853" cy="4028468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68601B-7DAB-E0C7-207A-2CD6357E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" r="12576" b="3804"/>
          <a:stretch/>
        </p:blipFill>
        <p:spPr>
          <a:xfrm>
            <a:off x="8517042" y="1336964"/>
            <a:ext cx="3669649" cy="44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63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64" y="466343"/>
            <a:ext cx="1132699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200" dirty="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Časový harmonogramu pro první kolo přijímacího řízení ve školním roce 2023/2024</a:t>
            </a: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endParaRPr lang="cs-CZ" sz="22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25</a:t>
            </a:fld>
            <a:endParaRPr lang="cs-CZ"/>
          </a:p>
        </p:txBody>
      </p:sp>
      <p:graphicFrame>
        <p:nvGraphicFramePr>
          <p:cNvPr id="13" name="Zástupný obsah 4">
            <a:extLst>
              <a:ext uri="{FF2B5EF4-FFF2-40B4-BE49-F238E27FC236}">
                <a16:creationId xmlns:a16="http://schemas.microsoft.com/office/drawing/2014/main" id="{EB559821-165E-B8A7-D62A-6499AE8AF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716367"/>
              </p:ext>
            </p:extLst>
          </p:nvPr>
        </p:nvGraphicFramePr>
        <p:xfrm>
          <a:off x="668464" y="799163"/>
          <a:ext cx="5116664" cy="5704840"/>
        </p:xfrm>
        <a:graphic>
          <a:graphicData uri="http://schemas.openxmlformats.org/drawingml/2006/table">
            <a:tbl>
              <a:tblPr/>
              <a:tblGrid>
                <a:gridCol w="1279166">
                  <a:extLst>
                    <a:ext uri="{9D8B030D-6E8A-4147-A177-3AD203B41FA5}">
                      <a16:colId xmlns:a16="http://schemas.microsoft.com/office/drawing/2014/main" val="759847062"/>
                    </a:ext>
                  </a:extLst>
                </a:gridCol>
                <a:gridCol w="1279166">
                  <a:extLst>
                    <a:ext uri="{9D8B030D-6E8A-4147-A177-3AD203B41FA5}">
                      <a16:colId xmlns:a16="http://schemas.microsoft.com/office/drawing/2014/main" val="2222910865"/>
                    </a:ext>
                  </a:extLst>
                </a:gridCol>
                <a:gridCol w="1279166">
                  <a:extLst>
                    <a:ext uri="{9D8B030D-6E8A-4147-A177-3AD203B41FA5}">
                      <a16:colId xmlns:a16="http://schemas.microsoft.com/office/drawing/2014/main" val="466844499"/>
                    </a:ext>
                  </a:extLst>
                </a:gridCol>
                <a:gridCol w="1279166">
                  <a:extLst>
                    <a:ext uri="{9D8B030D-6E8A-4147-A177-3AD203B41FA5}">
                      <a16:colId xmlns:a16="http://schemas.microsoft.com/office/drawing/2014/main" val="1951737224"/>
                    </a:ext>
                  </a:extLst>
                </a:gridCol>
              </a:tblGrid>
              <a:tr h="331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Událost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bez talentové zkoušky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</a:t>
                      </a:r>
                      <a:b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 talentovou zkouškou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Poznámka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8486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Vyhlášení kritérií přijímacího řízení řediteli škol </a:t>
                      </a:r>
                      <a:endParaRPr lang="cs-CZ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31. 1.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31. 10.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s TZ dle původní legislativy.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43074"/>
                  </a:ext>
                </a:extLst>
              </a:tr>
              <a:tr h="6628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Podávání přihlášek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 1. 2. do 20. 2. </a:t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(dle priority)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30. 11.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 oborů vzdělání s TZ lze prioritu změnit do 15. 3. nebo podáním nové přihlášky, jinak prioritu určuje pořadí.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87830"/>
                  </a:ext>
                </a:extLst>
              </a:tr>
              <a:tr h="575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Zapsání listinných přihlášek do systému ředitelem první školy v přihlášce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 – 26.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 2. zapsání chybějících údajů o uchazečích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5 dnů od termínu pro podání přihlášky. Připadne-li termín na víkend, počítá se první pracovní den.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914503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Kontrola řediteli dalších škol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 – 28.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dnů od zapsání ředitelem první školy.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74522"/>
                  </a:ext>
                </a:extLst>
              </a:tr>
              <a:tr h="4535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Vložení údajů o podpůrných opatřeních u jednotné zkoušky 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 – 28.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dnů od zapsání ředitelem první školy.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703610"/>
                  </a:ext>
                </a:extLst>
              </a:tr>
              <a:tr h="4535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Určení místa konání jednotné zkoušky (JPZ) Centrem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1. 3.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Gymnázia se sportovní přípravou (GSP) obdobně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Pouze ve škole v přihlášce. Na oba termíny může být určena stejná škola.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320822"/>
                  </a:ext>
                </a:extLst>
              </a:tr>
              <a:tr h="505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Řádný termín školní zkoušky (ŠPZ) a talentové zkoušky (TZ) 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 3. – 23. 4.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82: 2. – 15. 1.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Konzervatoře: 15. – 31. 1.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GSP: 2. 1. – 15.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Min. dva termíny, alespoň jeden termín mimo JPZ.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350855"/>
                  </a:ext>
                </a:extLst>
              </a:tr>
              <a:tr h="889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Výsledky TZ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Zaslání výsledku TZ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82: 20. 1.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GSP: 20. 2.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Výsledek ŠPZ, celkový výsledek a zveřejnění </a:t>
                      </a:r>
                      <a:b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pořadí: 15. 2.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Nezasílá se rozhodnutí </a:t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přijetí.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157002"/>
                  </a:ext>
                </a:extLst>
              </a:tr>
            </a:tbl>
          </a:graphicData>
        </a:graphic>
      </p:graphicFrame>
      <p:graphicFrame>
        <p:nvGraphicFramePr>
          <p:cNvPr id="14" name="Zástupný obsah 4">
            <a:extLst>
              <a:ext uri="{FF2B5EF4-FFF2-40B4-BE49-F238E27FC236}">
                <a16:creationId xmlns:a16="http://schemas.microsoft.com/office/drawing/2014/main" id="{99274242-DA5B-2972-934F-EAC068308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015439"/>
              </p:ext>
            </p:extLst>
          </p:nvPr>
        </p:nvGraphicFramePr>
        <p:xfrm>
          <a:off x="6003718" y="799163"/>
          <a:ext cx="5190412" cy="4414520"/>
        </p:xfrm>
        <a:graphic>
          <a:graphicData uri="http://schemas.openxmlformats.org/drawingml/2006/table">
            <a:tbl>
              <a:tblPr/>
              <a:tblGrid>
                <a:gridCol w="1297603">
                  <a:extLst>
                    <a:ext uri="{9D8B030D-6E8A-4147-A177-3AD203B41FA5}">
                      <a16:colId xmlns:a16="http://schemas.microsoft.com/office/drawing/2014/main" val="759847062"/>
                    </a:ext>
                  </a:extLst>
                </a:gridCol>
                <a:gridCol w="1297603">
                  <a:extLst>
                    <a:ext uri="{9D8B030D-6E8A-4147-A177-3AD203B41FA5}">
                      <a16:colId xmlns:a16="http://schemas.microsoft.com/office/drawing/2014/main" val="2222910865"/>
                    </a:ext>
                  </a:extLst>
                </a:gridCol>
                <a:gridCol w="1297603">
                  <a:extLst>
                    <a:ext uri="{9D8B030D-6E8A-4147-A177-3AD203B41FA5}">
                      <a16:colId xmlns:a16="http://schemas.microsoft.com/office/drawing/2014/main" val="466844499"/>
                    </a:ext>
                  </a:extLst>
                </a:gridCol>
                <a:gridCol w="1297603">
                  <a:extLst>
                    <a:ext uri="{9D8B030D-6E8A-4147-A177-3AD203B41FA5}">
                      <a16:colId xmlns:a16="http://schemas.microsoft.com/office/drawing/2014/main" val="1951737224"/>
                    </a:ext>
                  </a:extLst>
                </a:gridCol>
              </a:tblGrid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Událost</a:t>
                      </a:r>
                      <a:endParaRPr lang="cs-CZ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bez talentové zkoušky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</a:t>
                      </a:r>
                      <a:b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 talentovou zkouškou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Poznámka</a:t>
                      </a: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8486"/>
                  </a:ext>
                </a:extLst>
              </a:tr>
              <a:tr h="2658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Řádný termín JPZ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4leté: 12. a 15. 4. 2024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Víceleté: 16. a 17. 4. 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GSP obdobně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Období 10. 4. – 18. 4.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13974"/>
                  </a:ext>
                </a:extLst>
              </a:tr>
              <a:tr h="1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Náhradní termín ŠPZ a TZ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 4. – 5.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jednoho měsíce </a:t>
                      </a:r>
                      <a:b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 konání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Min. jeden termín mimo JPZ.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73626"/>
                  </a:ext>
                </a:extLst>
              </a:tr>
              <a:tr h="1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Náhradní termín JPZ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29. a 30. 4. 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GSP obdobně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Období 24. 4. – 5.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764431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Pozvánky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 dnů před řádným a 7 dnů před náhradním termínem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konzervatoře 7 dnů před řádným i náhradním termínem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710235"/>
                  </a:ext>
                </a:extLst>
              </a:tr>
              <a:tr h="1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Výsledky JPZ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62326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Pořadí uchazečů stanovené ředitelem školy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pracovní den </a:t>
                      </a:r>
                      <a:b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 výsledcích JPZ.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332027"/>
                  </a:ext>
                </a:extLst>
              </a:tr>
              <a:tr h="121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Přijatí uchazeči dle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den po předání pořadí.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067443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Kontrola přijatých ředitelem školy a potvrzení přijatých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pracovní den po zpřístupnění přijatých.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31946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Výsledky hodnocení všech uchazečů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9.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Nejpozději v den potvrzení přijatých.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501984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Seznámení s podklady rozhodnutí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 – 14.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doby zveřejnění výsledků.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662015"/>
                  </a:ext>
                </a:extLst>
              </a:tr>
              <a:tr h="229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Zveřejnění výsledků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15. 5.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9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 pracovní den </a:t>
                      </a:r>
                      <a:b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 potvrzení přijatých.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60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075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4" y="1001264"/>
            <a:ext cx="11370131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20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Časový harmonogramu pro druhé kolo přijímacího řízení ve školním roce 2023/2024</a:t>
            </a: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endParaRPr lang="cs-CZ" sz="22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4C1E86A-0D2C-E664-93FF-CD741EC05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604890"/>
              </p:ext>
            </p:extLst>
          </p:nvPr>
        </p:nvGraphicFramePr>
        <p:xfrm>
          <a:off x="1474243" y="1489819"/>
          <a:ext cx="9089400" cy="4724400"/>
        </p:xfrm>
        <a:graphic>
          <a:graphicData uri="http://schemas.openxmlformats.org/drawingml/2006/table">
            <a:tbl>
              <a:tblPr/>
              <a:tblGrid>
                <a:gridCol w="3029800">
                  <a:extLst>
                    <a:ext uri="{9D8B030D-6E8A-4147-A177-3AD203B41FA5}">
                      <a16:colId xmlns:a16="http://schemas.microsoft.com/office/drawing/2014/main" val="1733463875"/>
                    </a:ext>
                  </a:extLst>
                </a:gridCol>
                <a:gridCol w="3029800">
                  <a:extLst>
                    <a:ext uri="{9D8B030D-6E8A-4147-A177-3AD203B41FA5}">
                      <a16:colId xmlns:a16="http://schemas.microsoft.com/office/drawing/2014/main" val="1980885070"/>
                    </a:ext>
                  </a:extLst>
                </a:gridCol>
                <a:gridCol w="3029800">
                  <a:extLst>
                    <a:ext uri="{9D8B030D-6E8A-4147-A177-3AD203B41FA5}">
                      <a16:colId xmlns:a16="http://schemas.microsoft.com/office/drawing/2014/main" val="3594809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Událost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Obory vzdělání bez talentové zkoušky </a:t>
                      </a:r>
                      <a:b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 s talentovou zkouškou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Poznámka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96350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Vyhlášení kritérií přijímacího řízení řediteli škol </a:t>
                      </a:r>
                      <a:b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včetně předání do IS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20.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Legislativně do 18. 5. Připadne-li termín na víkend, </a:t>
                      </a:r>
                      <a:b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počítá se první pracovní den.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5100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Podávání přihlášek do všech oborů v pořadí dle priority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24.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6851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Zapsání listinných přihlášek do systému ředitelem první školy v přihlášce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 – 29.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5 dnů od termínu pro podání přihlášky.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09806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Kontrola řediteli dalších škol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 - 31.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dnů od zapsání ředitelem první školy.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9873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Vložení údajů o podpůrných opatřeních u JPZ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 – 31. 5.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dnů od zapsání ředitelem první školy.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29095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Řádný termín ŠPZ a TZ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 – 12.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054765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Pozvánky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dnů před termínem zkoušky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Platí i pro další kola.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75079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Zpřístupnění výsledků JPZ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58189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Pořadí uchazečů stanovené ředitelem školy do IS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pracovní den po výsledcích JPZ.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22210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Přijatí uchazeči dle IS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den po předání pořadí.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89753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Kontrola přijatých ředitelem školy a potvrzení přijatých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pracovní den po zpřístupnění přijatých.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1422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Výsledky hodnocení všech uchazečů do IS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17.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Nejpozději v den potvrzení přijatých.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8417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Seznámení s podklady rozhodnutí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 – 20.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doby zveřejnění výsledků.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359952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Zveřejnění výsledků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21. 6.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 pracovní den po potvrzení přijatých.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44327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21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73" y="953756"/>
            <a:ext cx="10230778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20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další události</a:t>
            </a: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br>
              <a:rPr lang="cs-CZ" sz="2200"/>
            </a:br>
            <a:endParaRPr lang="cs-CZ" sz="22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2F5E7B5-416E-33FC-2350-06C767A34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153047"/>
              </p:ext>
            </p:extLst>
          </p:nvPr>
        </p:nvGraphicFramePr>
        <p:xfrm>
          <a:off x="723048" y="1719700"/>
          <a:ext cx="10466568" cy="4414951"/>
        </p:xfrm>
        <a:graphic>
          <a:graphicData uri="http://schemas.openxmlformats.org/drawingml/2006/table">
            <a:tbl>
              <a:tblPr/>
              <a:tblGrid>
                <a:gridCol w="3488856">
                  <a:extLst>
                    <a:ext uri="{9D8B030D-6E8A-4147-A177-3AD203B41FA5}">
                      <a16:colId xmlns:a16="http://schemas.microsoft.com/office/drawing/2014/main" val="2016802076"/>
                    </a:ext>
                  </a:extLst>
                </a:gridCol>
                <a:gridCol w="3488856">
                  <a:extLst>
                    <a:ext uri="{9D8B030D-6E8A-4147-A177-3AD203B41FA5}">
                      <a16:colId xmlns:a16="http://schemas.microsoft.com/office/drawing/2014/main" val="3827071250"/>
                    </a:ext>
                  </a:extLst>
                </a:gridCol>
                <a:gridCol w="3488856">
                  <a:extLst>
                    <a:ext uri="{9D8B030D-6E8A-4147-A177-3AD203B41FA5}">
                      <a16:colId xmlns:a16="http://schemas.microsoft.com/office/drawing/2014/main" val="2252203880"/>
                    </a:ext>
                  </a:extLst>
                </a:gridCol>
              </a:tblGrid>
              <a:tr h="348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Událost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Uchazeč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Ředitel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006691"/>
                  </a:ext>
                </a:extLst>
              </a:tr>
              <a:tr h="348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Navýšení počtu přijímaných uchazečů v IS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nejpozději v den stanovení pořadí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071361"/>
                  </a:ext>
                </a:extLst>
              </a:tr>
              <a:tr h="348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Omluvení z termínu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 pracovních dnů od termínu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pracovních dnů zadá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8445"/>
                  </a:ext>
                </a:extLst>
              </a:tr>
              <a:tr h="697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Vzdání se přijetí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nejdéle 3 pracovní dny před termínem pro podání přihlášky v dalším kole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pracovních dnů zadá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338527"/>
                  </a:ext>
                </a:extLst>
              </a:tr>
              <a:tr h="1046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Odvolání (opravné prostředky)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3 pracovních dnů od zveřejnění výsledků, v třetím a dalších kolech od oznámení rozhodnutí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pracovních dnů zadá do IS, pokud vyhoví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416"/>
                  </a:ext>
                </a:extLst>
              </a:tr>
              <a:tr h="697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Podávání přihlášek do třetího </a:t>
                      </a:r>
                      <a:b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 dalších kol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nejdříve 7. den od vydání všech rozhodnutí v kole předchozím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471340"/>
                  </a:ext>
                </a:extLst>
              </a:tr>
              <a:tr h="697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Potvrzení přijetí v třetím a dalších kolech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7 dnů od oznámení rozhodnutí o přijetí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 2 pracovních dnů od potvrzení uchazečem zadá do 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724758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315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45" y="914039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ea typeface="Calibri"/>
                <a:cs typeface="Calibri"/>
              </a:rPr>
              <a:t>kontaktní údaje</a:t>
            </a: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br>
              <a:rPr lang="cs-CZ" sz="2800"/>
            </a:br>
            <a:endParaRPr lang="cs-CZ" sz="2800">
              <a:ea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702972"/>
            <a:ext cx="10880824" cy="4517191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Nové webové </a:t>
            </a: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stránky k přijímacímu řízení</a:t>
            </a: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cs-CZ" sz="2100" dirty="0">
                <a:solidFill>
                  <a:srgbClr val="000000"/>
                </a:solidFill>
                <a:highlight>
                  <a:srgbClr val="A1E8F0"/>
                </a:highlight>
                <a:latin typeface="Calibri"/>
                <a:cs typeface="Calibri"/>
                <a:hlinkClick r:id="rId2"/>
              </a:rPr>
              <a:t>www.prihlaskynastredni.cz</a:t>
            </a:r>
            <a:endParaRPr lang="cs-CZ" sz="2100" dirty="0">
              <a:solidFill>
                <a:srgbClr val="000000"/>
              </a:solidFill>
              <a:highlight>
                <a:srgbClr val="A1E8F0"/>
              </a:highlight>
              <a:latin typeface="Calibri"/>
              <a:ea typeface="Calibri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Webové stránky MŠMT: </a:t>
            </a:r>
            <a:r>
              <a:rPr lang="cs-CZ" sz="2100" dirty="0">
                <a:solidFill>
                  <a:srgbClr val="000000"/>
                </a:solidFill>
                <a:highlight>
                  <a:srgbClr val="A1E8F0"/>
                </a:highlight>
                <a:latin typeface="Calibri"/>
                <a:ea typeface="Calibri"/>
                <a:cs typeface="Calibri Light"/>
                <a:hlinkClick r:id="rId3"/>
              </a:rPr>
              <a:t>Přijímání do středního vzdělávání a vzdělávání v konzervatoři, MŠMT ČR (msmt.cz)</a:t>
            </a:r>
            <a:endParaRPr lang="cs-CZ" sz="2100" dirty="0">
              <a:solidFill>
                <a:srgbClr val="000000"/>
              </a:solidFill>
              <a:highlight>
                <a:srgbClr val="A1E8F0"/>
              </a:highlight>
              <a:latin typeface="Calibri"/>
              <a:ea typeface="Calibri"/>
              <a:cs typeface="Calibri"/>
            </a:endParaRPr>
          </a:p>
          <a:p>
            <a:pPr marL="320040" indent="-320040">
              <a:spcAft>
                <a:spcPts val="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Dotazy týkající se přijímacího řízení ze strany vedení škol (nejsou určeny pro rodiče a veřejnost, pro tuto cílovou skupinu bude uveden kontakt na webových stránkách k přijímacímu řízení):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 </a:t>
            </a:r>
          </a:p>
          <a:p>
            <a:pPr marL="628650" indent="-628650">
              <a:spcAft>
                <a:spcPts val="0"/>
              </a:spcAft>
              <a:buNone/>
            </a:pP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cs-CZ" sz="2100" b="0" i="0" u="sng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Telefonická podpora k připravované legislativní změně:</a:t>
            </a:r>
            <a:r>
              <a:rPr lang="cs-CZ" sz="2100" u="sng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0" i="0" u="sng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628650" indent="-628650">
              <a:spcAft>
                <a:spcPts val="500"/>
              </a:spcAft>
              <a:buNone/>
            </a:pP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Odbor Podpory škol a zřizovatelů MŠMT: +420 234 811 246 (8:00 – 16:00 hodin)</a:t>
            </a:r>
          </a:p>
          <a:p>
            <a:pPr marL="628650" indent="-628650">
              <a:spcAft>
                <a:spcPts val="1500"/>
              </a:spcAft>
              <a:buNone/>
            </a:pP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cs-CZ" sz="2100" b="0" i="0" u="sng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E-mailová podpora:</a:t>
            </a:r>
            <a:r>
              <a:rPr lang="cs-CZ" sz="2100" b="0" i="0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cs-CZ" sz="2100" b="0" i="0" u="none" strike="noStrike" baseline="0" dirty="0">
                <a:solidFill>
                  <a:srgbClr val="000000"/>
                </a:solidFill>
                <a:highlight>
                  <a:srgbClr val="A1E8F0"/>
                </a:highlight>
                <a:latin typeface="Calibri"/>
                <a:ea typeface="Calibri"/>
                <a:cs typeface="Calibri"/>
                <a:hlinkClick r:id="rId4"/>
              </a:rPr>
              <a:t>prijimacky@msmt.cz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endParaRPr lang="cs-CZ" sz="2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 marL="320040" indent="-320040">
              <a:spcAft>
                <a:spcPts val="1500"/>
              </a:spcAft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Helpdesk k technickému zajištění bude poskytovat CZVV, současně se spuštěním informačního systému, které je plánováno na 15. ledna 2024.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773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8A6D0E-5A45-09CF-6EC3-4C304E1C1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814" y="936494"/>
            <a:ext cx="2686373" cy="1278333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C1613259-11FC-66E2-1A2F-6D78EDB3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" y="2993395"/>
            <a:ext cx="12181353" cy="854613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cs-CZ" sz="3600" cap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DĚKUJEME VÁM ZA POZORNOST</a:t>
            </a:r>
            <a:endParaRPr lang="en-US" sz="3600" cap="none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F8F2CDDD-3709-099D-1FBB-8810E41EA5F8}"/>
              </a:ext>
            </a:extLst>
          </p:cNvPr>
          <p:cNvSpPr txBox="1">
            <a:spLocks/>
          </p:cNvSpPr>
          <p:nvPr/>
        </p:nvSpPr>
        <p:spPr>
          <a:xfrm>
            <a:off x="3764" y="3946541"/>
            <a:ext cx="12194268" cy="11516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cs-CZ" sz="30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Tým MŠMT a CZVV</a:t>
            </a:r>
            <a:endParaRPr lang="cs-CZ" sz="2200" cap="none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052270D0-B90C-F944-02FE-947F94693980}"/>
              </a:ext>
            </a:extLst>
          </p:cNvPr>
          <p:cNvSpPr txBox="1">
            <a:spLocks/>
          </p:cNvSpPr>
          <p:nvPr/>
        </p:nvSpPr>
        <p:spPr>
          <a:xfrm>
            <a:off x="1351825" y="6000066"/>
            <a:ext cx="2237399" cy="59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400" cap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Karmelitská 529/5</a:t>
            </a:r>
            <a:endParaRPr lang="en-US" sz="140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400" cap="none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118 12 Praha 1</a:t>
            </a:r>
            <a:endParaRPr lang="cs-CZ" sz="140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sz="1400" cap="none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EF4C2BEF-B67A-E4E1-6BCE-717F182A0DEF}"/>
              </a:ext>
            </a:extLst>
          </p:cNvPr>
          <p:cNvSpPr txBox="1">
            <a:spLocks/>
          </p:cNvSpPr>
          <p:nvPr/>
        </p:nvSpPr>
        <p:spPr>
          <a:xfrm>
            <a:off x="3777784" y="6000066"/>
            <a:ext cx="2237399" cy="59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prijimacky@msmt.cz</a:t>
            </a:r>
            <a:endParaRPr lang="en-US" sz="14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sz="1400" cap="none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CA491589-F1B8-CB22-B2C4-13B033918ADA}"/>
              </a:ext>
            </a:extLst>
          </p:cNvPr>
          <p:cNvSpPr txBox="1">
            <a:spLocks/>
          </p:cNvSpPr>
          <p:nvPr/>
        </p:nvSpPr>
        <p:spPr>
          <a:xfrm>
            <a:off x="6219294" y="6000066"/>
            <a:ext cx="2237399" cy="59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+ 420</a:t>
            </a:r>
            <a:r>
              <a:rPr lang="cs-CZ" sz="1400" b="0" i="0" u="none" strike="noStrike" baseline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234 811 246</a:t>
            </a: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endParaRPr lang="en-US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2287D415-9AB7-AD95-398D-1CD4D98C9F08}"/>
              </a:ext>
            </a:extLst>
          </p:cNvPr>
          <p:cNvSpPr txBox="1">
            <a:spLocks/>
          </p:cNvSpPr>
          <p:nvPr/>
        </p:nvSpPr>
        <p:spPr>
          <a:xfrm>
            <a:off x="8637477" y="6000066"/>
            <a:ext cx="2237399" cy="59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www.prihlaskynastredni.cz</a:t>
            </a:r>
            <a:b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cs-CZ" sz="1400" cap="none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sz="1400" cap="none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3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013D-CF25-428C-F4AA-83FF4634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0" y="689113"/>
            <a:ext cx="10838169" cy="6221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HLAVNÍ </a:t>
            </a:r>
            <a:r>
              <a:rPr lang="cs-CZ" sz="2800" dirty="0">
                <a:latin typeface="Calibri"/>
                <a:cs typeface="Calibri"/>
              </a:rPr>
              <a:t>principy</a:t>
            </a:r>
            <a:r>
              <a:rPr lang="en-US" sz="2800" dirty="0">
                <a:latin typeface="Calibri"/>
                <a:cs typeface="Calibri"/>
              </a:rPr>
              <a:t> </a:t>
            </a:r>
            <a:endParaRPr lang="en-US" sz="2800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D6654-CB04-D806-781F-AD652344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85" y="1311251"/>
            <a:ext cx="10837984" cy="4701622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Evidence všech přihlášek, jak do maturitních oborů, tak nematuritních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 jednotném informačním systému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včetně víceletých oborů gymnázií a konzervatoří.</a:t>
            </a:r>
          </a:p>
          <a:p>
            <a:pPr marL="342900" indent="-342900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Možnost podat v 1. a ve 2. kole přihlášky až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do 3 oborů vzdělání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(až 5 v případě podání 2 přihlášek </a:t>
            </a:r>
            <a:r>
              <a:rPr lang="cs-CZ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/>
              </a:rPr>
              <a:t>do oborů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 vzdělání s talentovou zkouškou).</a:t>
            </a:r>
          </a:p>
          <a:p>
            <a:pPr marL="342900" lvl="0" indent="-342900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Změna některých termínů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souvisejících s přijímacím řízením do středních škol.</a:t>
            </a:r>
          </a:p>
          <a:p>
            <a:pPr marL="342900" indent="-342900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Podat přihlášky bude možné plně elektronickou formou s ověřením zákonného zástupce (nebo zletilého uchazeče) prostřednictvím Identity občana. Dále bude umožněno podat přihlášky </a:t>
            </a:r>
            <a:r>
              <a:rPr lang="cs-CZ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/>
              </a:rPr>
              <a:t>v listinné podobě 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s podporou elektronického systému nebo jen v listinné podobě na tiskopisu.</a:t>
            </a:r>
          </a:p>
          <a:p>
            <a:pPr marL="342900" indent="-342900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Zachování 2 pokusů možnosti konat testy JPZ. Nově budou mít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2 pokusy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i uchazeči, kteří se hlásí pouze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na jeden maturitní obor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.</a:t>
            </a:r>
            <a:r>
              <a:rPr lang="cs-CZ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/>
              </a:rPr>
              <a:t> </a:t>
            </a:r>
            <a:endParaRPr lang="cs-CZ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Školní část přijímacích zkoušek bude skládána v průběhu delšího období, a to i před konáním JPZ.</a:t>
            </a:r>
          </a:p>
          <a:p>
            <a:pPr marL="342900" lvl="0" indent="-342900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3850" indent="-320040">
              <a:spcAft>
                <a:spcPts val="1500"/>
              </a:spcAft>
            </a:pPr>
            <a:endParaRPr lang="en-US" sz="2100" dirty="0">
              <a:latin typeface="Calibri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C67E6-71AB-FDB6-53DB-973D7893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30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9013D-CF25-428C-F4AA-83FF4634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817129"/>
            <a:ext cx="10838169" cy="6221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HLAVNÍ </a:t>
            </a:r>
            <a:r>
              <a:rPr lang="cs-CZ" sz="2800" dirty="0">
                <a:latin typeface="Calibri"/>
                <a:cs typeface="Calibri"/>
              </a:rPr>
              <a:t>principy</a:t>
            </a:r>
            <a:r>
              <a:rPr lang="en-US" sz="2800" dirty="0">
                <a:latin typeface="Calibri"/>
                <a:cs typeface="Calibri"/>
              </a:rPr>
              <a:t> </a:t>
            </a:r>
            <a:endParaRPr lang="en-US" sz="2800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D6654-CB04-D806-781F-AD652344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45958"/>
            <a:ext cx="10867292" cy="5113338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Systém bude bezprostředně po vyhodnocení výsledků přijímacích zkoušek (</a:t>
            </a:r>
            <a:r>
              <a:rPr lang="cs-CZ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JPZ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a školní části) na základě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prioritizace přiřazovat uchazeče ke konkrétním oborům vzdělání do konkrétních škol.</a:t>
            </a:r>
            <a:endParaRPr lang="cs-CZ" sz="20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Principy konání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druhého kola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přijímacího řízení jsou nastaveny podobně jako kolo první, a to včetně jednotných termínů a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povinnosti zohlednit v rámci kritérií pro přijetí </a:t>
            </a:r>
            <a:r>
              <a:rPr lang="cs-CZ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JPZ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V rámci druhého kola je povinně aplikován výsledek </a:t>
            </a:r>
            <a:r>
              <a:rPr lang="cs-CZ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JPZ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z kola prvního. </a:t>
            </a:r>
            <a:endParaRPr lang="cs-CZ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 případě, že uchazeč nebude chtít nastoupit do určené školy, bude mít možnost v dané škole podat </a:t>
            </a: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„vzdání se“ svého místa 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zúčastnit se následujících kol přijímacího řízení.</a:t>
            </a:r>
            <a:endParaRPr lang="cs-CZ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Třetí a další kola již jednotně nejsou stanovena</a:t>
            </a:r>
            <a:r>
              <a:rPr lang="cs-CZ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je ponecháno v kompetenci ředitelů škol (informační systém zde plní pouze formu registrační a kontrolní). </a:t>
            </a:r>
            <a:endParaRPr lang="cs-CZ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23850" indent="-320040">
              <a:spcAft>
                <a:spcPts val="1500"/>
              </a:spcAft>
            </a:pPr>
            <a:endParaRPr lang="en-US" sz="2100" dirty="0">
              <a:latin typeface="Calibri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C67E6-71AB-FDB6-53DB-973D7893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69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316912-87DB-3211-25BA-44DF9F694640}"/>
              </a:ext>
            </a:extLst>
          </p:cNvPr>
          <p:cNvSpPr/>
          <p:nvPr/>
        </p:nvSpPr>
        <p:spPr>
          <a:xfrm>
            <a:off x="9132956" y="3081130"/>
            <a:ext cx="305473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19" y="908082"/>
            <a:ext cx="10838169" cy="78779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Obory vzdělání s talentovými zkouškami (TZ)</a:t>
            </a: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701528"/>
            <a:ext cx="7832037" cy="4442305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 algn="just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ermín pro vyhlášení prvního kola přijímacího řízení do oborů vzdělání s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TZ (platné pro školní rok 2023/2024)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včetně stanovení kritérií (tyto obory vzdělání tedy v tomto školním roce musí mít součástí kritérií přijímacího řízení hodnocení předchozího vzdělávání stejně jako doposud) –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proběhl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do 31. října 2023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US" dirty="0"/>
          </a:p>
          <a:p>
            <a:pPr marL="320040" indent="-320040" algn="just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ermín pro podávání přihlášek do oborů vzdělání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 </a:t>
            </a:r>
            <a:r>
              <a:rPr lang="cs-CZ" sz="2100" dirty="0" err="1">
                <a:effectLst/>
                <a:latin typeface="Calibri"/>
                <a:ea typeface="Calibri" panose="020F0502020204030204" pitchFamily="34" charset="0"/>
                <a:cs typeface="Times New Roman"/>
              </a:rPr>
              <a:t>TZ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je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do 30.</a:t>
            </a:r>
            <a:r>
              <a:rPr lang="x-none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listopadu 2023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lvl="0" indent="-320040" algn="just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očet přihlášek do oborů vzdělání s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TZ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–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dvě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</a:p>
          <a:p>
            <a:pPr marL="320040" indent="-320040" algn="just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ermín pro vydání zápisových lístků uchazečům o obory vzdělání </a:t>
            </a:r>
            <a:br>
              <a:rPr lang="x-none" sz="2100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TZ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–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 30. listopadu 2023</a:t>
            </a:r>
            <a:r>
              <a:rPr lang="cs-CZ" sz="2100" dirty="0">
                <a:latin typeface="Calibri"/>
                <a:ea typeface="Calibri" panose="020F0502020204030204" pitchFamily="34" charset="0"/>
                <a:cs typeface="Times New Roman"/>
              </a:rPr>
              <a:t> (základní školy je vydat uchazečům musí, ale po nabytí novelizované legislativy se nepoužijí).</a:t>
            </a:r>
            <a:endParaRPr lang="cs-CZ" sz="2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latin typeface="Calibri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</a:pP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cs typeface="Calibri Ligh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830B9E-0538-63E9-DA41-46F2819FE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20264" r="7616" b="8402"/>
          <a:stretch/>
        </p:blipFill>
        <p:spPr>
          <a:xfrm>
            <a:off x="9252226" y="974035"/>
            <a:ext cx="2942203" cy="47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3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316912-87DB-3211-25BA-44DF9F694640}"/>
              </a:ext>
            </a:extLst>
          </p:cNvPr>
          <p:cNvSpPr/>
          <p:nvPr/>
        </p:nvSpPr>
        <p:spPr>
          <a:xfrm>
            <a:off x="9122796" y="957690"/>
            <a:ext cx="305473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19" y="908082"/>
            <a:ext cx="10838169" cy="78779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solidFill>
                  <a:srgbClr val="418E96"/>
                </a:solidFill>
                <a:latin typeface="Calibri"/>
                <a:cs typeface="Calibri"/>
              </a:rPr>
              <a:t>Obory vzdělání s talentovými zkouškami (TZ)</a:t>
            </a:r>
            <a:br>
              <a:rPr lang="cs-CZ" sz="2800"/>
            </a:br>
            <a:endParaRPr lang="cs-CZ" sz="280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701528"/>
            <a:ext cx="7832037" cy="4442305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buFont typeface="Calibri Light" panose="05050102010706020507" pitchFamily="18" charset="2"/>
              <a:buChar char="●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Termíny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pro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konání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TZ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 (platné pro školní rok 2023/2024):</a:t>
            </a: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obory vzdělání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 82 Umění a užité umění v pracovních dnech 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 Light"/>
              </a:rPr>
              <a:t>      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od 2. do 15. ledna 2024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 Light"/>
              </a:rPr>
              <a:t>,</a:t>
            </a: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konzervatoře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v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pracovních dnech od 15.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do 31.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ledna 2024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 Light"/>
              </a:rPr>
              <a:t>,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 </a:t>
            </a:r>
            <a:endParaRPr lang="cs-CZ" sz="2100" dirty="0">
              <a:latin typeface="Calibri"/>
              <a:ea typeface="Calibri" panose="020F0502020204030204" pitchFamily="34" charset="0"/>
              <a:cs typeface="Calibri Light"/>
            </a:endParaRP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obory vzdělání Gymnázium se sportovní přípravou (GSP) v</a:t>
            </a:r>
            <a:r>
              <a:rPr lang="x-non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pracovních dnech od 2. ledna do 15. února 2024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.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 </a:t>
            </a:r>
            <a:endParaRPr lang="cs-CZ" sz="2100" dirty="0">
              <a:latin typeface="Calibri"/>
              <a:ea typeface="Calibri" panose="020F0502020204030204" pitchFamily="34" charset="0"/>
              <a:cs typeface="Calibri Light"/>
            </a:endParaRPr>
          </a:p>
          <a:p>
            <a:pPr marL="377100" indent="0">
              <a:spcAft>
                <a:spcPts val="600"/>
              </a:spcAft>
              <a:buNone/>
              <a:tabLst>
                <a:tab pos="228600" algn="l"/>
              </a:tabLst>
            </a:pPr>
            <a:endParaRPr lang="en-US" dirty="0">
              <a:latin typeface="Calibri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Termíny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pro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zaslání výsledků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TZ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:</a:t>
            </a: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obory vzdělání 82 Umění a užité umění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do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20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.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ledna 2024</a:t>
            </a:r>
            <a:r>
              <a:rPr lang="cs-CZ" sz="2100" dirty="0">
                <a:latin typeface="Calibri"/>
                <a:ea typeface="Calibri" panose="020F0502020204030204" pitchFamily="34" charset="0"/>
                <a:cs typeface="Calibri Light"/>
              </a:rPr>
              <a:t>,</a:t>
            </a:r>
          </a:p>
          <a:p>
            <a:pPr marL="720000" indent="-34290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obory vzdělání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Gymnázium se sportovní přípravou 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do </a:t>
            </a:r>
            <a:r>
              <a:rPr lang="cs-CZ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                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20. února 2024</a:t>
            </a:r>
            <a:r>
              <a:rPr lang="x-none" sz="2100" dirty="0">
                <a:effectLst/>
                <a:latin typeface="Calibri"/>
                <a:ea typeface="Calibri" panose="020F0502020204030204" pitchFamily="34" charset="0"/>
                <a:cs typeface="Calibri Light"/>
              </a:rPr>
              <a:t>.</a:t>
            </a:r>
            <a:r>
              <a:rPr lang="x-none" sz="2100" dirty="0">
                <a:latin typeface="Calibri"/>
                <a:ea typeface="Calibri" panose="020F0502020204030204" pitchFamily="34" charset="0"/>
                <a:cs typeface="Calibri Light"/>
              </a:rPr>
              <a:t> </a:t>
            </a:r>
            <a:endParaRPr lang="cs-CZ" dirty="0">
              <a:latin typeface="Calibri Light"/>
              <a:cs typeface="Calibri Light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latin typeface="Calibri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</a:pP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</a:pPr>
            <a:endParaRPr lang="cs-CZ" sz="2100" dirty="0">
              <a:cs typeface="Calibri Ligh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830B9E-0538-63E9-DA41-46F2819FE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5" t="212" r="51836" b="-212"/>
          <a:stretch/>
        </p:blipFill>
        <p:spPr>
          <a:xfrm>
            <a:off x="9258615" y="1155413"/>
            <a:ext cx="2933385" cy="47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4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28367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>
                <a:latin typeface="Calibri"/>
                <a:cs typeface="Calibri"/>
              </a:rPr>
              <a:t>Obory vzdělání s talentovými zkouškami (TZ)</a:t>
            </a:r>
            <a:br>
              <a:rPr lang="cs-CZ" sz="2800">
                <a:latin typeface="Calibri"/>
                <a:cs typeface="Calibri"/>
              </a:rPr>
            </a:br>
            <a:endParaRPr lang="cs-CZ" sz="2800">
              <a:latin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83026"/>
            <a:ext cx="10835860" cy="484778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Novela školského zákona stanovuje </a:t>
            </a:r>
            <a:r>
              <a:rPr lang="cs-CZ" sz="2100" b="1" dirty="0">
                <a:latin typeface="Calibri"/>
                <a:cs typeface="Calibri"/>
              </a:rPr>
              <a:t>v přechodných ustanoveních </a:t>
            </a: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následující odlišnosti:</a:t>
            </a:r>
            <a:endParaRPr lang="en-US" dirty="0">
              <a:cs typeface="Calibri Light" panose="020F0302020204030204" pitchFamily="34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Times New Roman"/>
              </a:rPr>
              <a:t>Povinnost ředitelů škol s </a:t>
            </a:r>
            <a:r>
              <a:rPr lang="cs-CZ" sz="2100" dirty="0" err="1">
                <a:latin typeface="Calibri"/>
                <a:cs typeface="Times New Roman"/>
              </a:rPr>
              <a:t>TZ</a:t>
            </a:r>
            <a:r>
              <a:rPr lang="cs-CZ" sz="2100" dirty="0">
                <a:latin typeface="Calibri"/>
                <a:cs typeface="Times New Roman"/>
              </a:rPr>
              <a:t> o</a:t>
            </a:r>
            <a:r>
              <a:rPr lang="x-none" sz="2100" dirty="0">
                <a:latin typeface="Calibri"/>
                <a:cs typeface="Times New Roman"/>
              </a:rPr>
              <a:t>známit výsledky školní přijímací zkoušky, pokud se konala, a celkový výsledek přijímacího řízení včetně pořadí, na kterém by se uchazeč umístil, a to zveřejněním seznamu uchazečů pod přiděleným registračním číslem, a</a:t>
            </a:r>
            <a:r>
              <a:rPr lang="cs-CZ" sz="2100" dirty="0">
                <a:latin typeface="Calibri"/>
                <a:cs typeface="Times New Roman"/>
              </a:rPr>
              <a:t> </a:t>
            </a:r>
            <a:r>
              <a:rPr lang="x-none" sz="2100" dirty="0">
                <a:latin typeface="Calibri"/>
                <a:cs typeface="Times New Roman"/>
              </a:rPr>
              <a:t>to do </a:t>
            </a:r>
            <a:r>
              <a:rPr lang="x-none" sz="2100" b="1" dirty="0">
                <a:latin typeface="Calibri"/>
                <a:cs typeface="Times New Roman"/>
              </a:rPr>
              <a:t>15. února 2024</a:t>
            </a:r>
            <a:r>
              <a:rPr lang="x-none" sz="2100" dirty="0">
                <a:latin typeface="Calibri"/>
                <a:cs typeface="Times New Roman"/>
              </a:rPr>
              <a:t>. Tato povinnost se netýká oborů vzdělání Gymnázium se sportovní přípravou a </a:t>
            </a:r>
            <a:r>
              <a:rPr lang="x-none" sz="2100" b="1" dirty="0">
                <a:latin typeface="Calibri"/>
                <a:cs typeface="Times New Roman"/>
              </a:rPr>
              <a:t>nejde o rozhodnutí o</a:t>
            </a:r>
            <a:r>
              <a:rPr lang="cs-CZ" sz="2100" b="1" dirty="0">
                <a:latin typeface="Calibri"/>
                <a:cs typeface="Times New Roman"/>
              </a:rPr>
              <a:t> </a:t>
            </a:r>
            <a:r>
              <a:rPr lang="x-none" sz="2100" b="1" dirty="0">
                <a:latin typeface="Calibri"/>
                <a:cs typeface="Times New Roman"/>
              </a:rPr>
              <a:t>přijetí</a:t>
            </a:r>
            <a:r>
              <a:rPr lang="x-none" sz="2100" dirty="0">
                <a:latin typeface="Calibri"/>
                <a:cs typeface="Times New Roman"/>
              </a:rPr>
              <a:t>.</a:t>
            </a:r>
            <a:r>
              <a:rPr lang="cs-CZ" sz="2100" dirty="0">
                <a:latin typeface="Calibri"/>
                <a:cs typeface="Times New Roman"/>
              </a:rPr>
              <a:t> </a:t>
            </a:r>
            <a:endParaRPr lang="cs-CZ" sz="2100" dirty="0">
              <a:latin typeface="Calibri"/>
              <a:ea typeface="Calibri"/>
              <a:cs typeface="Times New Roman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Times New Roman"/>
              </a:rPr>
              <a:t>Možnost uchazečů </a:t>
            </a:r>
            <a:r>
              <a:rPr lang="x-none" sz="2100" dirty="0">
                <a:latin typeface="Calibri"/>
                <a:cs typeface="Times New Roman"/>
              </a:rPr>
              <a:t>podat přihlášku do oborů bez </a:t>
            </a:r>
            <a:r>
              <a:rPr lang="cs-CZ" sz="2100" dirty="0" err="1">
                <a:latin typeface="Calibri"/>
                <a:cs typeface="Times New Roman"/>
              </a:rPr>
              <a:t>TZ</a:t>
            </a:r>
            <a:r>
              <a:rPr lang="cs-CZ" sz="2100" dirty="0">
                <a:latin typeface="Calibri"/>
                <a:cs typeface="Times New Roman"/>
              </a:rPr>
              <a:t> od 1. února do 20. února 2024. Do přihlášky</a:t>
            </a:r>
            <a:r>
              <a:rPr lang="x-none" sz="2100" dirty="0">
                <a:latin typeface="Calibri"/>
                <a:cs typeface="Times New Roman"/>
              </a:rPr>
              <a:t> dle své priority zařadí i původně přihlášené obory vzdělání s </a:t>
            </a:r>
            <a:r>
              <a:rPr lang="cs-CZ" sz="2100" dirty="0" err="1">
                <a:latin typeface="Calibri"/>
                <a:cs typeface="Times New Roman"/>
              </a:rPr>
              <a:t>TZ</a:t>
            </a:r>
            <a:r>
              <a:rPr lang="x-none" sz="2100" dirty="0">
                <a:latin typeface="Calibri"/>
                <a:cs typeface="Times New Roman"/>
              </a:rPr>
              <a:t>. 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dirty="0">
                <a:latin typeface="Calibri"/>
                <a:cs typeface="Times New Roman"/>
              </a:rPr>
              <a:t>Pokud </a:t>
            </a:r>
            <a:r>
              <a:rPr lang="cs-CZ" sz="2100" dirty="0">
                <a:latin typeface="Calibri"/>
                <a:cs typeface="Times New Roman"/>
              </a:rPr>
              <a:t>uchazeč </a:t>
            </a:r>
            <a:r>
              <a:rPr lang="x-none" sz="2100" dirty="0">
                <a:latin typeface="Calibri"/>
                <a:cs typeface="Times New Roman"/>
              </a:rPr>
              <a:t>nestanoví prioritu všech svých zvolených oborů vzdělání</a:t>
            </a:r>
            <a:r>
              <a:rPr lang="cs-CZ" sz="2100" dirty="0">
                <a:latin typeface="Calibri"/>
                <a:cs typeface="Times New Roman"/>
              </a:rPr>
              <a:t> (např. chybně podá novou přihlášku bez oborů vzdělání s </a:t>
            </a:r>
            <a:r>
              <a:rPr lang="cs-CZ" sz="2100" dirty="0" err="1">
                <a:latin typeface="Calibri"/>
                <a:cs typeface="Times New Roman"/>
              </a:rPr>
              <a:t>TZ</a:t>
            </a:r>
            <a:r>
              <a:rPr lang="cs-CZ" sz="2100" dirty="0">
                <a:latin typeface="Calibri"/>
                <a:cs typeface="Times New Roman"/>
              </a:rPr>
              <a:t> nebo nepodá novou přihlášku vůbec)</a:t>
            </a:r>
            <a:r>
              <a:rPr lang="x-none" sz="2100" dirty="0">
                <a:latin typeface="Calibri"/>
                <a:cs typeface="Times New Roman"/>
              </a:rPr>
              <a:t>, má právo stanovit správné pořadí dle priority až do </a:t>
            </a:r>
            <a:r>
              <a:rPr lang="x-none" sz="2100" b="1" dirty="0">
                <a:latin typeface="Calibri"/>
                <a:cs typeface="Times New Roman"/>
              </a:rPr>
              <a:t>15. března 2024 </a:t>
            </a:r>
            <a:r>
              <a:rPr lang="cs-CZ" sz="2100" dirty="0">
                <a:latin typeface="Calibri"/>
                <a:cs typeface="Times New Roman"/>
              </a:rPr>
              <a:t>– o tom je povinen jej prokazatelně informovat ředitel první školy v přihlášce podané k 30. listopadu 2023.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03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28366"/>
            <a:ext cx="11434516" cy="721529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latin typeface="Calibri"/>
                <a:cs typeface="Calibri"/>
              </a:rPr>
              <a:t>OBORY VZDĚLÁNÍ S TALENTOVÝMI ZKOUŠKAMI (TZ)</a:t>
            </a:r>
            <a:br>
              <a:rPr lang="cs-CZ" sz="3100" dirty="0">
                <a:latin typeface="Calibri"/>
                <a:cs typeface="Calibri"/>
              </a:rPr>
            </a:br>
            <a:endParaRPr lang="cs-CZ" sz="3100" dirty="0">
              <a:latin typeface="Calibri"/>
              <a:cs typeface="Calibri"/>
            </a:endParaRPr>
          </a:p>
          <a:p>
            <a:endParaRPr lang="cs-CZ" sz="2800" dirty="0">
              <a:latin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49896"/>
            <a:ext cx="10747513" cy="4637782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1500"/>
              </a:spcAft>
              <a:tabLst>
                <a:tab pos="228600" algn="l"/>
              </a:tabLst>
            </a:pPr>
            <a:r>
              <a:rPr lang="x-none" sz="2100" dirty="0">
                <a:latin typeface="Calibri"/>
                <a:cs typeface="Times New Roman"/>
              </a:rPr>
              <a:t>Pokud uchazeč neučiní žádný z uvedených úkonů, ředitel školy s </a:t>
            </a:r>
            <a:r>
              <a:rPr lang="cs-CZ" sz="2100" dirty="0">
                <a:latin typeface="Calibri"/>
                <a:cs typeface="Times New Roman"/>
              </a:rPr>
              <a:t>TZ </a:t>
            </a:r>
            <a:r>
              <a:rPr lang="x-none" sz="2100" dirty="0">
                <a:latin typeface="Calibri"/>
                <a:cs typeface="Times New Roman"/>
              </a:rPr>
              <a:t>uvedené na prvním místě </a:t>
            </a:r>
            <a:br>
              <a:rPr lang="x-none" sz="2100" dirty="0">
                <a:latin typeface="Calibri"/>
                <a:cs typeface="Times New Roman"/>
              </a:rPr>
            </a:br>
            <a:r>
              <a:rPr lang="x-none" sz="2100" dirty="0">
                <a:latin typeface="Calibri"/>
                <a:cs typeface="Times New Roman"/>
              </a:rPr>
              <a:t>v přihlášce podané </a:t>
            </a:r>
            <a:r>
              <a:rPr lang="cs-CZ" sz="2100" dirty="0">
                <a:latin typeface="Calibri"/>
                <a:cs typeface="Times New Roman"/>
              </a:rPr>
              <a:t>k 30. listopadu 2023 zapíše</a:t>
            </a:r>
            <a:r>
              <a:rPr lang="x-none" sz="2100" dirty="0">
                <a:latin typeface="Calibri"/>
                <a:cs typeface="Times New Roman"/>
              </a:rPr>
              <a:t> uchazeče do </a:t>
            </a:r>
            <a:r>
              <a:rPr lang="cs-CZ" sz="2100" dirty="0">
                <a:latin typeface="Calibri"/>
                <a:cs typeface="Times New Roman"/>
              </a:rPr>
              <a:t>IS</a:t>
            </a:r>
            <a:r>
              <a:rPr lang="x-none" sz="2100" dirty="0">
                <a:latin typeface="Calibri"/>
                <a:cs typeface="Times New Roman"/>
              </a:rPr>
              <a:t> a pořadí škol zachová tak, jak je uvedeno v původní přihlášce</a:t>
            </a:r>
            <a:r>
              <a:rPr lang="cs-CZ" sz="2100" dirty="0">
                <a:latin typeface="Calibri"/>
                <a:cs typeface="Times New Roman"/>
              </a:rPr>
              <a:t>, a to </a:t>
            </a:r>
            <a:r>
              <a:rPr lang="x-none" sz="2100" b="1" dirty="0">
                <a:latin typeface="Calibri"/>
                <a:cs typeface="Times New Roman"/>
              </a:rPr>
              <a:t>2</a:t>
            </a:r>
            <a:r>
              <a:rPr lang="cs-CZ" sz="2100" b="1" dirty="0">
                <a:latin typeface="Calibri"/>
                <a:cs typeface="Times New Roman"/>
              </a:rPr>
              <a:t>7</a:t>
            </a:r>
            <a:r>
              <a:rPr lang="x-none" sz="2100" b="1" dirty="0">
                <a:latin typeface="Calibri"/>
                <a:cs typeface="Times New Roman"/>
              </a:rPr>
              <a:t>.</a:t>
            </a:r>
            <a:r>
              <a:rPr lang="cs-CZ" sz="2100" b="1" dirty="0">
                <a:latin typeface="Calibri"/>
                <a:cs typeface="Times New Roman"/>
              </a:rPr>
              <a:t> </a:t>
            </a:r>
            <a:r>
              <a:rPr lang="x-none" sz="2100" b="1" dirty="0">
                <a:latin typeface="Calibri"/>
                <a:cs typeface="Times New Roman"/>
              </a:rPr>
              <a:t>února 2024</a:t>
            </a:r>
            <a:r>
              <a:rPr lang="cs-CZ" sz="2100" dirty="0">
                <a:latin typeface="Calibri"/>
                <a:cs typeface="Times New Roman"/>
              </a:rPr>
              <a:t>. Pokud následně do 15. března 2024 dojde </a:t>
            </a:r>
            <a:br>
              <a:rPr lang="cs-CZ" sz="2100" dirty="0">
                <a:latin typeface="Calibri"/>
                <a:cs typeface="Times New Roman"/>
              </a:rPr>
            </a:br>
            <a:r>
              <a:rPr lang="cs-CZ" sz="2100" dirty="0">
                <a:latin typeface="Calibri"/>
                <a:cs typeface="Times New Roman"/>
              </a:rPr>
              <a:t>ke změně pořadí oborů (nikoli oborů samotných), zapíše změnu do IS bez zbytečného odkladu tentýž ředitel.</a:t>
            </a:r>
            <a:endParaRPr lang="cs-CZ" sz="2100" dirty="0">
              <a:latin typeface="Calibri"/>
              <a:cs typeface="Calibri Light" panose="020F0302020204030204" pitchFamily="34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Times New Roman"/>
              </a:rPr>
              <a:t>Ř</a:t>
            </a:r>
            <a:r>
              <a:rPr lang="x-none" sz="2100" dirty="0">
                <a:latin typeface="Calibri"/>
                <a:cs typeface="Times New Roman"/>
              </a:rPr>
              <a:t>editel druhé školy údaje zkontroluje a </a:t>
            </a:r>
            <a:r>
              <a:rPr lang="cs-CZ" sz="2100" dirty="0">
                <a:latin typeface="Calibri"/>
                <a:cs typeface="Times New Roman"/>
              </a:rPr>
              <a:t>potvrdí, a to </a:t>
            </a:r>
            <a:r>
              <a:rPr lang="x-none" sz="2100" b="1" dirty="0">
                <a:latin typeface="Calibri"/>
                <a:cs typeface="Times New Roman"/>
              </a:rPr>
              <a:t>2</a:t>
            </a:r>
            <a:r>
              <a:rPr lang="cs-CZ" sz="2100" b="1" dirty="0">
                <a:latin typeface="Calibri"/>
                <a:cs typeface="Times New Roman"/>
              </a:rPr>
              <a:t>8</a:t>
            </a:r>
            <a:r>
              <a:rPr lang="x-none" sz="2100" b="1" dirty="0">
                <a:latin typeface="Calibri"/>
                <a:cs typeface="Times New Roman"/>
              </a:rPr>
              <a:t>. února 2024</a:t>
            </a:r>
            <a:r>
              <a:rPr lang="x-none" sz="2100" dirty="0">
                <a:latin typeface="Calibri"/>
                <a:cs typeface="Times New Roman"/>
              </a:rPr>
              <a:t>.</a:t>
            </a:r>
            <a:r>
              <a:rPr lang="cs-CZ" sz="2100" dirty="0">
                <a:latin typeface="Calibri"/>
                <a:cs typeface="Times New Roman"/>
              </a:rPr>
              <a:t> Pokud je nepotvrdí, považují se za potvrzené. </a:t>
            </a:r>
            <a:endParaRPr lang="cs-CZ" sz="2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2100" dirty="0">
                <a:latin typeface="Calibri"/>
                <a:cs typeface="Times New Roman"/>
              </a:rPr>
              <a:t>V dalších kolech přijímacího řízení jsou termíny a ostatní podmínky shodné s obory bez TZ.</a:t>
            </a: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b="1" u="sng" dirty="0">
                <a:latin typeface="Calibri"/>
                <a:cs typeface="Times New Roman"/>
              </a:rPr>
              <a:t>V dalších letech</a:t>
            </a:r>
            <a:r>
              <a:rPr lang="x-none" sz="2100" dirty="0">
                <a:latin typeface="Calibri"/>
                <a:cs typeface="Times New Roman"/>
              </a:rPr>
              <a:t> se </a:t>
            </a:r>
            <a:r>
              <a:rPr lang="cs-CZ" sz="2100" dirty="0">
                <a:latin typeface="Calibri"/>
                <a:cs typeface="Times New Roman"/>
              </a:rPr>
              <a:t>podmínky sjednocují </a:t>
            </a:r>
            <a:r>
              <a:rPr lang="x-none" sz="2100" dirty="0">
                <a:latin typeface="Calibri"/>
                <a:cs typeface="Times New Roman"/>
              </a:rPr>
              <a:t>s ostatními obory </a:t>
            </a:r>
            <a:r>
              <a:rPr lang="cs-CZ" sz="2100" dirty="0">
                <a:latin typeface="Calibri"/>
                <a:cs typeface="Times New Roman"/>
              </a:rPr>
              <a:t>ve všech kolech </a:t>
            </a:r>
            <a:r>
              <a:rPr lang="cs-CZ" sz="2100" b="1" dirty="0">
                <a:latin typeface="Calibri"/>
                <a:cs typeface="Times New Roman"/>
              </a:rPr>
              <a:t>(jedinou výjimkou je zkrácení lhůty pro zaslání pozvánky u konzervatoří ze 14 na 7 dnů před řádným termínem).</a:t>
            </a: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x-none" sz="2100" dirty="0">
                <a:latin typeface="Calibri"/>
                <a:cs typeface="Times New Roman"/>
              </a:rPr>
              <a:t>Nově </a:t>
            </a:r>
            <a:r>
              <a:rPr lang="cs-CZ" sz="2100" dirty="0">
                <a:latin typeface="Calibri"/>
                <a:cs typeface="Times New Roman"/>
              </a:rPr>
              <a:t>budou moci</a:t>
            </a:r>
            <a:r>
              <a:rPr lang="x-none" sz="2100" dirty="0">
                <a:latin typeface="Calibri"/>
                <a:cs typeface="Times New Roman"/>
              </a:rPr>
              <a:t> konzervatoře organizovat školní zkoušku</a:t>
            </a:r>
            <a:r>
              <a:rPr lang="cs-CZ" sz="2100" dirty="0">
                <a:latin typeface="Calibri"/>
                <a:cs typeface="Times New Roman"/>
              </a:rPr>
              <a:t> stejně jako ostatní obory vzdělání.</a:t>
            </a:r>
          </a:p>
          <a:p>
            <a:pPr marL="320040" indent="-320040">
              <a:spcAft>
                <a:spcPts val="15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cs-CZ" sz="2100" dirty="0">
              <a:latin typeface="Calibri"/>
              <a:cs typeface="Times New Roman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51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8DF361-481B-3B94-4934-B7618BA7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99" y="916450"/>
            <a:ext cx="10838169" cy="6221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2800" dirty="0">
                <a:solidFill>
                  <a:srgbClr val="418E96"/>
                </a:solidFill>
                <a:latin typeface="Calibri"/>
                <a:cs typeface="Calibri"/>
              </a:rPr>
              <a:t>Vyhlášení prvního kola přijímacího řízení</a:t>
            </a:r>
            <a:br>
              <a:rPr lang="cs-CZ" sz="2800" dirty="0"/>
            </a:b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901B7-1777-E88B-3298-43D01378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99" y="1649371"/>
            <a:ext cx="7872087" cy="3935176"/>
          </a:xfrm>
        </p:spPr>
        <p:txBody>
          <a:bodyPr vert="horz" lIns="0" tIns="0" rIns="0" bIns="0" rtlCol="0" anchor="t">
            <a:noAutofit/>
          </a:bodyPr>
          <a:lstStyle/>
          <a:p>
            <a:pPr marL="320040" indent="-320040">
              <a:spcAft>
                <a:spcPts val="600"/>
              </a:spcAft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Do 31. ledna 2024 ředitel zveřejní na veřejně přístupném místě ve škole, způsobem umožňujícím dálkový přístup a předá do IS (typicky soubor ve formátu PDF) kritéria. Zároveň do IS nahlásí:</a:t>
            </a:r>
            <a:endParaRPr lang="en-US" dirty="0">
              <a:cs typeface="Calibri Light" panose="020F0302020204030204" pitchFamily="34" charset="0"/>
            </a:endParaRPr>
          </a:p>
          <a:p>
            <a:pPr marL="571500" indent="-571500">
              <a:spcAft>
                <a:spcPts val="600"/>
              </a:spcAft>
              <a:buNone/>
            </a:pP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a)  zaměření školních vzdělávacích programů, má-li jich jeden </a:t>
            </a:r>
            <a:b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     obor vzdělání více, popř. jiné zaměření, </a:t>
            </a:r>
          </a:p>
          <a:p>
            <a:pPr marL="571500" indent="-571500">
              <a:spcAft>
                <a:spcPts val="6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	b)  vzdělávací obor ve formě zkráceného studia, </a:t>
            </a:r>
            <a:endParaRPr lang="cs-CZ" sz="2100" b="1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571500" indent="-571500">
              <a:spcAft>
                <a:spcPts val="6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	c)  počet přijímaných uchazečů do jednotlivých oborů (ŠVP, </a:t>
            </a:r>
          </a:p>
          <a:p>
            <a:pPr marL="571500" indent="-571500">
              <a:spcAft>
                <a:spcPts val="6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		zaměření, formy, </a:t>
            </a:r>
            <a:r>
              <a:rPr lang="cs-CZ" sz="2100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L0+H) </a:t>
            </a: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vzdělání,</a:t>
            </a:r>
          </a:p>
          <a:p>
            <a:pPr marL="571500" indent="-57150">
              <a:spcAft>
                <a:spcPts val="1500"/>
              </a:spcAft>
              <a:buNone/>
            </a:pP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	d)  maximální počet uchazečů pro konání JPZ ve škole </a:t>
            </a:r>
            <a:b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  <a:cs typeface="Calibri"/>
              </a:rPr>
              <a:t>      pro účely rozřazení uchazečů do škol </a:t>
            </a:r>
            <a:r>
              <a:rPr lang="cs-CZ" sz="2100" dirty="0">
                <a:solidFill>
                  <a:srgbClr val="000000"/>
                </a:solidFill>
                <a:latin typeface="Calibri"/>
                <a:cs typeface="Calibri"/>
              </a:rPr>
              <a:t>(včetně počtu učeben pro 	intaktní žáky a žáky s PUP).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7A329-0B5E-7B23-E846-4A7C27B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B340BF-9DAB-04C0-B48A-C8DC74756AD2}"/>
              </a:ext>
            </a:extLst>
          </p:cNvPr>
          <p:cNvSpPr/>
          <p:nvPr/>
        </p:nvSpPr>
        <p:spPr>
          <a:xfrm>
            <a:off x="9132956" y="947530"/>
            <a:ext cx="3054733" cy="2779454"/>
          </a:xfrm>
          <a:prstGeom prst="rect">
            <a:avLst/>
          </a:prstGeom>
          <a:solidFill>
            <a:srgbClr val="62C6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8377C6-F27C-D8F9-B1B6-F78AD0078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4" t="369" r="-107" b="17343"/>
          <a:stretch/>
        </p:blipFill>
        <p:spPr>
          <a:xfrm>
            <a:off x="8693426" y="1055315"/>
            <a:ext cx="3497340" cy="45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41152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3F84E31384BD4DA8D02809765A89D9" ma:contentTypeVersion="5" ma:contentTypeDescription="Vytvoří nový dokument" ma:contentTypeScope="" ma:versionID="e42dc74777a1554e555eccdddaf99918">
  <xsd:schema xmlns:xsd="http://www.w3.org/2001/XMLSchema" xmlns:xs="http://www.w3.org/2001/XMLSchema" xmlns:p="http://schemas.microsoft.com/office/2006/metadata/properties" xmlns:ns2="feb129d2-ac20-4661-8022-c81b6a0f72ab" xmlns:ns3="8c9fa7da-1c7d-43c5-86eb-243d10e91c17" targetNamespace="http://schemas.microsoft.com/office/2006/metadata/properties" ma:root="true" ma:fieldsID="130a6586a879acf8ac90afa6422eba40" ns2:_="" ns3:_="">
    <xsd:import namespace="feb129d2-ac20-4661-8022-c81b6a0f72ab"/>
    <xsd:import namespace="8c9fa7da-1c7d-43c5-86eb-243d10e91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129d2-ac20-4661-8022-c81b6a0f72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fa7da-1c7d-43c5-86eb-243d10e91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c9fa7da-1c7d-43c5-86eb-243d10e91c17">
      <UserInfo>
        <DisplayName>Členové webu PZ v roce 2024 - komunikační strategie</DisplayName>
        <AccountId>7</AccountId>
        <AccountType/>
      </UserInfo>
      <UserInfo>
        <DisplayName>Hájek Klára</DisplayName>
        <AccountId>40</AccountId>
        <AccountType/>
      </UserInfo>
      <UserInfo>
        <DisplayName>Kociánová Anna</DisplayName>
        <AccountId>41</AccountId>
        <AccountType/>
      </UserInfo>
      <UserInfo>
        <DisplayName>Vittek Emanuel</DisplayName>
        <AccountId>42</AccountId>
        <AccountType/>
      </UserInfo>
      <UserInfo>
        <DisplayName>Kuchařová Veronika</DisplayName>
        <AccountId>43</AccountId>
        <AccountType/>
      </UserInfo>
      <UserInfo>
        <DisplayName>Kubas Patrik</DisplayName>
        <AccountId>13</AccountId>
        <AccountType/>
      </UserInfo>
      <UserInfo>
        <DisplayName>Řezaninová Adéla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18F6E3C-A148-41A0-A955-93EA588551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4513BB-34CB-4276-AD6E-0DF7E1CDCDAA}">
  <ds:schemaRefs>
    <ds:schemaRef ds:uri="8c9fa7da-1c7d-43c5-86eb-243d10e91c17"/>
    <ds:schemaRef ds:uri="feb129d2-ac20-4661-8022-c81b6a0f72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CB4F7A-5747-48AB-B797-E6AB3ACDF327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feb129d2-ac20-4661-8022-c81b6a0f72ab"/>
    <ds:schemaRef ds:uri="http://www.w3.org/XML/1998/namespace"/>
    <ds:schemaRef ds:uri="http://schemas.openxmlformats.org/package/2006/metadata/core-properties"/>
    <ds:schemaRef ds:uri="http://purl.org/dc/terms/"/>
    <ds:schemaRef ds:uri="8c9fa7da-1c7d-43c5-86eb-243d10e91c1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4426</Words>
  <Application>Microsoft Office PowerPoint</Application>
  <PresentationFormat>Širokoúhlá obrazovka</PresentationFormat>
  <Paragraphs>325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Symbol,Sans-Serif</vt:lpstr>
      <vt:lpstr>Times New Roman</vt:lpstr>
      <vt:lpstr>Wingdings</vt:lpstr>
      <vt:lpstr>Vlastní návrh</vt:lpstr>
      <vt:lpstr>Přijímací řízení do středního vzdělávání a vzdělávání v konzervatoři od 1. ledna 2024</vt:lpstr>
      <vt:lpstr>legislativní proces      </vt:lpstr>
      <vt:lpstr>HLAVNÍ principy </vt:lpstr>
      <vt:lpstr>HLAVNÍ principy </vt:lpstr>
      <vt:lpstr>Obory vzdělání s talentovými zkouškami (TZ) </vt:lpstr>
      <vt:lpstr>Obory vzdělání s talentovými zkouškami (TZ) </vt:lpstr>
      <vt:lpstr>Obory vzdělání s talentovými zkouškami (TZ) </vt:lpstr>
      <vt:lpstr>OBORY VZDĚLÁNÍ S TALENTOVÝMI ZKOUŠKAMI (TZ)  </vt:lpstr>
      <vt:lpstr>Vyhlášení prvního kola přijímacího řízení  </vt:lpstr>
      <vt:lpstr>Vyhlášení prvního kola přijímacího řízení  </vt:lpstr>
      <vt:lpstr>Vyhlášení prvního kola přijímacího řízení  </vt:lpstr>
      <vt:lpstr>Podání přihlášky do prvního kola   </vt:lpstr>
      <vt:lpstr>Podání přihlášky do prvního kola   </vt:lpstr>
      <vt:lpstr>Přílohy přihlášky     </vt:lpstr>
      <vt:lpstr>Zadávání údajů z TISKOPISU (listinná přihláška)     </vt:lpstr>
      <vt:lpstr>Zadávání údajů z TISKOPISU (listinná přihláška)     </vt:lpstr>
      <vt:lpstr>TERMÍNY KONÁNÍ ZKOUŠEK     </vt:lpstr>
      <vt:lpstr>TERMÍNY KONÁNÍ ZKOUŠEK     </vt:lpstr>
      <vt:lpstr>Vyhodnocení výsledků      </vt:lpstr>
      <vt:lpstr>Vyhodnocení výsledků      </vt:lpstr>
      <vt:lpstr>OPRAVNÉ PROSTŘEDKY      </vt:lpstr>
      <vt:lpstr>druhé kolo      </vt:lpstr>
      <vt:lpstr>třetí a další kola      </vt:lpstr>
      <vt:lpstr>třetí a další kola      </vt:lpstr>
      <vt:lpstr>Časový harmonogramu pro první kolo přijímacího řízení ve školním roce 2023/2024       </vt:lpstr>
      <vt:lpstr>Časový harmonogramu pro druhé kolo přijímacího řízení ve školním roce 2023/2024       </vt:lpstr>
      <vt:lpstr>další události       </vt:lpstr>
      <vt:lpstr>kontaktní údaje      </vt:lpstr>
      <vt:lpstr>DĚKUJEME VÁM ZA POZORNOST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Změny financování regionálního školství</dc:title>
  <dc:creator>Matušková Zuzana</dc:creator>
  <cp:lastModifiedBy>Thérová Štěpánka</cp:lastModifiedBy>
  <cp:revision>68</cp:revision>
  <cp:lastPrinted>2023-05-09T10:17:17Z</cp:lastPrinted>
  <dcterms:created xsi:type="dcterms:W3CDTF">2019-01-09T13:02:45Z</dcterms:created>
  <dcterms:modified xsi:type="dcterms:W3CDTF">2023-11-30T07:33:56Z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0x0101002D3F84E31384BD4DA8D02809765A89D9</vt:lpwstr>
  </property>
</Properties>
</file>