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00"/>
  </p:normalViewPr>
  <p:slideViewPr>
    <p:cSldViewPr>
      <p:cViewPr varScale="1">
        <p:scale>
          <a:sx n="89" d="100"/>
          <a:sy n="89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4FD6-5537-4E4D-8818-9016A3460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BF527-2A05-4F00-9472-F7A49B1171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A814F-F195-48FD-BD4D-DF4BC1BDE8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55716-1F25-4D12-B2D0-3A452B391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1098-E0F2-4AB5-8BC6-029BBB55A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14BD2-D0A0-4760-B3D4-F9307B1153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F941-2FDF-4406-B599-8E18A2FEFB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4D0B-D5D2-4C89-A5BF-0464E8414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0DA7B-059D-48E0-932B-6CC8C6E66A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E663-15D1-465F-BC1C-6F54BC9212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7571B-6EF3-4B2F-A440-C37DB5E399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Po kliknutí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Po kliknutí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3AE6ED48-2394-4F05-B2FC-B505BA24F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1598613"/>
            <a:ext cx="1524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800" smtClean="0"/>
              <a:t>Pohádkový kolotoč</a:t>
            </a:r>
            <a:endParaRPr lang="tr-TR" sz="48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BYLO PODPOŘENO V RÁMCI ROZVOJOVÉHO PROGRAMU MŠMT</a:t>
            </a:r>
          </a:p>
          <a:p>
            <a:pPr eaLnBrk="1" hangingPunct="1"/>
            <a:r>
              <a:rPr lang="cs-CZ" sz="2000" smtClean="0"/>
              <a:t>„Podpora logopedické prevence v předškolním vzdělávání v roce 2015“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Řešitelský tým</a:t>
            </a:r>
          </a:p>
        </p:txBody>
      </p:sp>
      <p:pic>
        <p:nvPicPr>
          <p:cNvPr id="14338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3335338"/>
            <a:ext cx="2147887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85800" y="2060575"/>
            <a:ext cx="7848600" cy="4065588"/>
          </a:xfrm>
        </p:spPr>
        <p:txBody>
          <a:bodyPr/>
          <a:lstStyle/>
          <a:p>
            <a:pPr eaLnBrk="1" hangingPunct="1"/>
            <a:r>
              <a:rPr lang="cs-CZ" sz="2000" b="1" smtClean="0"/>
              <a:t>Bc. Eva Bučková </a:t>
            </a:r>
            <a:r>
              <a:rPr lang="cs-CZ" sz="2000" smtClean="0"/>
              <a:t>- učitelka MŠ, vedoucí odloučeného pracoviště MŠ Starý Bohumín</a:t>
            </a:r>
          </a:p>
          <a:p>
            <a:pPr eaLnBrk="1" hangingPunct="1"/>
            <a:r>
              <a:rPr lang="cs-CZ" sz="2000" b="1" smtClean="0"/>
              <a:t>Bc. Blanka Poštulková </a:t>
            </a:r>
            <a:r>
              <a:rPr lang="cs-CZ" sz="2000" smtClean="0"/>
              <a:t>- učitelka MŠ Starý Bohumín</a:t>
            </a:r>
          </a:p>
          <a:p>
            <a:pPr eaLnBrk="1" hangingPunct="1"/>
            <a:r>
              <a:rPr lang="cs-CZ" sz="2000" b="1" smtClean="0"/>
              <a:t>Bc. Marcela Dendisová </a:t>
            </a:r>
            <a:r>
              <a:rPr lang="cs-CZ" sz="2000" smtClean="0"/>
              <a:t>- učitelka MŠ, vedoucí odloučeného pracoviště MŠ Smetanova</a:t>
            </a:r>
          </a:p>
          <a:p>
            <a:pPr eaLnBrk="1" hangingPunct="1"/>
            <a:r>
              <a:rPr lang="cs-CZ" sz="2000" b="1" smtClean="0"/>
              <a:t>Mgr. Drahomíra Horváthová </a:t>
            </a:r>
            <a:r>
              <a:rPr lang="cs-CZ" sz="2000" smtClean="0"/>
              <a:t>- učitelka ZŠ</a:t>
            </a:r>
          </a:p>
          <a:p>
            <a:pPr eaLnBrk="1" hangingPunct="1"/>
            <a:r>
              <a:rPr lang="cs-CZ" sz="2000" b="1" smtClean="0"/>
              <a:t>Božena Klosová </a:t>
            </a:r>
            <a:r>
              <a:rPr lang="cs-CZ" sz="2000" smtClean="0"/>
              <a:t>- účetní ZŠ</a:t>
            </a:r>
          </a:p>
        </p:txBody>
      </p:sp>
      <p:pic>
        <p:nvPicPr>
          <p:cNvPr id="14340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9925" y="601663"/>
            <a:ext cx="1514475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smtClean="0"/>
              <a:t>podporovat rozvoj komunikativních dovedností dětí</a:t>
            </a:r>
            <a:r>
              <a:rPr lang="cs-CZ" sz="2400" smtClean="0">
                <a:latin typeface="Arial" charset="0"/>
              </a:rPr>
              <a:t> </a:t>
            </a:r>
            <a:r>
              <a:rPr lang="cs-CZ" sz="2400" smtClean="0"/>
              <a:t>(verbálních i neverbálních) a jejich kultivovaného projevu s využitím významu pohádky v dramatické práci s předškolními dětmi</a:t>
            </a:r>
          </a:p>
          <a:p>
            <a:pPr eaLnBrk="1" hangingPunct="1"/>
            <a:r>
              <a:rPr lang="cs-CZ" sz="2400" smtClean="0"/>
              <a:t>volbou správných aktivit a pomůcek rozvíjet slovní zásobu, jazykový cit a mluvní pohotovost</a:t>
            </a:r>
          </a:p>
          <a:p>
            <a:pPr eaLnBrk="1" hangingPunct="1"/>
            <a:r>
              <a:rPr lang="cs-CZ" sz="2400" smtClean="0"/>
              <a:t>společnými akcemi více aktivovat rodiče, podporovat jejich zájem o sledování komunikační úrovně dětí </a:t>
            </a:r>
            <a:r>
              <a:rPr lang="cs-CZ" sz="2400" smtClean="0">
                <a:latin typeface="Arial" charset="0"/>
              </a:rPr>
              <a:t>              </a:t>
            </a:r>
            <a:r>
              <a:rPr lang="cs-CZ" sz="2400" smtClean="0"/>
              <a:t>a v případě potřeby společně postupovat při nápravě</a:t>
            </a:r>
          </a:p>
        </p:txBody>
      </p:sp>
      <p:pic>
        <p:nvPicPr>
          <p:cNvPr id="15363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30238"/>
            <a:ext cx="144145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Rozpočet</a:t>
            </a:r>
          </a:p>
        </p:txBody>
      </p:sp>
      <p:pic>
        <p:nvPicPr>
          <p:cNvPr id="16386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4538" y="3987800"/>
            <a:ext cx="1300162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84213" y="2060575"/>
            <a:ext cx="6767512" cy="3560763"/>
          </a:xfrm>
        </p:spPr>
        <p:txBody>
          <a:bodyPr/>
          <a:lstStyle/>
          <a:p>
            <a:pPr eaLnBrk="1" hangingPunct="1"/>
            <a:r>
              <a:rPr lang="cs-CZ" sz="2400" smtClean="0"/>
              <a:t>POMŮCKY DO UČEBEN                 21 148,00</a:t>
            </a:r>
          </a:p>
          <a:p>
            <a:pPr eaLnBrk="1" hangingPunct="1"/>
            <a:r>
              <a:rPr lang="cs-CZ" sz="2400" smtClean="0"/>
              <a:t>LOGOPEDICKÉ POMŮCKY             28 688,00</a:t>
            </a:r>
          </a:p>
          <a:p>
            <a:pPr eaLnBrk="1" hangingPunct="1"/>
            <a:r>
              <a:rPr lang="cs-CZ" sz="2400" smtClean="0"/>
              <a:t>INFORMAČNÍ TECHNOLOGIE        27 000,00</a:t>
            </a:r>
          </a:p>
          <a:p>
            <a:pPr eaLnBrk="1" hangingPunct="1"/>
            <a:r>
              <a:rPr lang="cs-CZ" sz="2400" smtClean="0"/>
              <a:t>FOTOSLUŽBY TONERY                 </a:t>
            </a:r>
            <a:r>
              <a:rPr lang="cs-CZ" sz="2400" smtClean="0">
                <a:latin typeface="Arial" charset="0"/>
              </a:rPr>
              <a:t>  </a:t>
            </a:r>
            <a:r>
              <a:rPr lang="cs-CZ" sz="2400" smtClean="0"/>
              <a:t>5 000,00</a:t>
            </a:r>
          </a:p>
          <a:p>
            <a:pPr eaLnBrk="1" hangingPunct="1"/>
            <a:r>
              <a:rPr lang="cs-CZ" sz="2400" smtClean="0"/>
              <a:t>NÁVŠTĚVA DIVADLA LOUTEK       </a:t>
            </a:r>
            <a:r>
              <a:rPr lang="cs-CZ" sz="2400" smtClean="0">
                <a:latin typeface="Arial" charset="0"/>
              </a:rPr>
              <a:t>  </a:t>
            </a:r>
            <a:r>
              <a:rPr lang="cs-CZ" sz="2400" smtClean="0"/>
              <a:t>5 500,00</a:t>
            </a:r>
          </a:p>
          <a:p>
            <a:pPr eaLnBrk="1" hangingPunct="1"/>
            <a:r>
              <a:rPr lang="cs-CZ" sz="2400" smtClean="0"/>
              <a:t>ODBORNÁ LITERATURA               </a:t>
            </a:r>
            <a:r>
              <a:rPr lang="cs-CZ" sz="2400" smtClean="0">
                <a:latin typeface="Arial" charset="0"/>
              </a:rPr>
              <a:t>  </a:t>
            </a:r>
            <a:r>
              <a:rPr lang="cs-CZ" sz="2400" smtClean="0"/>
              <a:t>4 100,00</a:t>
            </a:r>
          </a:p>
          <a:p>
            <a:pPr eaLnBrk="1" hangingPunct="1"/>
            <a:r>
              <a:rPr lang="cs-CZ" sz="2400" smtClean="0"/>
              <a:t>OOPP                                        </a:t>
            </a:r>
            <a:r>
              <a:rPr lang="cs-CZ" sz="2400" smtClean="0">
                <a:latin typeface="Arial" charset="0"/>
              </a:rPr>
              <a:t> </a:t>
            </a:r>
            <a:r>
              <a:rPr lang="cs-CZ" sz="2400" smtClean="0"/>
              <a:t>10 400,00</a:t>
            </a:r>
          </a:p>
        </p:txBody>
      </p:sp>
      <p:pic>
        <p:nvPicPr>
          <p:cNvPr id="16388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4538" y="614363"/>
            <a:ext cx="1450975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Časový harmonogram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/>
              <a:t>Leden – únor 2015: </a:t>
            </a:r>
            <a:r>
              <a:rPr lang="cs-CZ" sz="1800" smtClean="0"/>
              <a:t>besedy a přednášky </a:t>
            </a:r>
          </a:p>
          <a:p>
            <a:pPr eaLnBrk="1" hangingPunct="1"/>
            <a:r>
              <a:rPr lang="cs-CZ" sz="1800" b="1" smtClean="0"/>
              <a:t>Duben a září 2015: </a:t>
            </a:r>
            <a:r>
              <a:rPr lang="cs-CZ" sz="1800" smtClean="0"/>
              <a:t>logopedická depistáž </a:t>
            </a:r>
          </a:p>
          <a:p>
            <a:pPr eaLnBrk="1" hangingPunct="1"/>
            <a:r>
              <a:rPr lang="cs-CZ" sz="1800" b="1" smtClean="0"/>
              <a:t>Březen 2015: </a:t>
            </a:r>
            <a:r>
              <a:rPr lang="cs-CZ" sz="1800" smtClean="0"/>
              <a:t>návštěva knihovny, dále pak dle dohodnutého plánu s pracovníky knihovny </a:t>
            </a:r>
          </a:p>
          <a:p>
            <a:pPr eaLnBrk="1" hangingPunct="1"/>
            <a:r>
              <a:rPr lang="cs-CZ" sz="1800" b="1" smtClean="0"/>
              <a:t>Duben – prosinec  2015:</a:t>
            </a:r>
            <a:r>
              <a:rPr lang="cs-CZ" sz="1800" smtClean="0"/>
              <a:t> zpracování metodických listů </a:t>
            </a:r>
            <a:r>
              <a:rPr lang="cs-CZ" sz="1800" smtClean="0">
                <a:latin typeface="Arial" charset="0"/>
              </a:rPr>
              <a:t>                               </a:t>
            </a:r>
            <a:r>
              <a:rPr lang="cs-CZ" sz="1800" smtClean="0"/>
              <a:t>a logopedických karet, vlastní individuální práce s dětmi </a:t>
            </a:r>
          </a:p>
          <a:p>
            <a:pPr eaLnBrk="1" hangingPunct="1"/>
            <a:r>
              <a:rPr lang="cs-CZ" sz="1800" b="1" smtClean="0"/>
              <a:t>Duben 2015: </a:t>
            </a:r>
            <a:r>
              <a:rPr lang="cs-CZ" sz="1800" smtClean="0"/>
              <a:t>vzájemná vystoupení v mateřských školách, 1x v každé zainteresované škole</a:t>
            </a:r>
          </a:p>
          <a:p>
            <a:pPr eaLnBrk="1" hangingPunct="1"/>
            <a:r>
              <a:rPr lang="cs-CZ" sz="1800" b="1" smtClean="0"/>
              <a:t>Květen 2015 – listopad 2015: </a:t>
            </a:r>
            <a:r>
              <a:rPr lang="cs-CZ" sz="1800" smtClean="0"/>
              <a:t>besídky pro rodiče s dramatizací pohádky </a:t>
            </a:r>
          </a:p>
          <a:p>
            <a:pPr eaLnBrk="1" hangingPunct="1"/>
            <a:r>
              <a:rPr lang="cs-CZ" sz="1800" b="1" smtClean="0"/>
              <a:t>Červen 2015: </a:t>
            </a:r>
            <a:r>
              <a:rPr lang="cs-CZ" sz="1800" smtClean="0"/>
              <a:t>práce dětí s novými informačními technologiemi </a:t>
            </a:r>
          </a:p>
          <a:p>
            <a:pPr eaLnBrk="1" hangingPunct="1"/>
            <a:r>
              <a:rPr lang="cs-CZ" sz="1800" b="1" smtClean="0"/>
              <a:t>Říjen 2015: </a:t>
            </a:r>
            <a:r>
              <a:rPr lang="cs-CZ" sz="1800" smtClean="0"/>
              <a:t>návštěva Divadla loutek v Ostravě</a:t>
            </a:r>
          </a:p>
        </p:txBody>
      </p:sp>
      <p:pic>
        <p:nvPicPr>
          <p:cNvPr id="17411" name="Obrázek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20713"/>
            <a:ext cx="14478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Aktivity</a:t>
            </a:r>
          </a:p>
        </p:txBody>
      </p:sp>
      <p:pic>
        <p:nvPicPr>
          <p:cNvPr id="18434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3789363"/>
            <a:ext cx="2058987" cy="20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100" smtClean="0"/>
              <a:t>Besedy a přednášky pro učitele a rodiče</a:t>
            </a:r>
          </a:p>
          <a:p>
            <a:pPr eaLnBrk="1" hangingPunct="1"/>
            <a:r>
              <a:rPr lang="cs-CZ" sz="2100" smtClean="0"/>
              <a:t>Logopedické depistáže</a:t>
            </a:r>
          </a:p>
          <a:p>
            <a:pPr eaLnBrk="1" hangingPunct="1"/>
            <a:r>
              <a:rPr lang="cs-CZ" sz="2100" smtClean="0"/>
              <a:t>Návštěvy knihovny</a:t>
            </a:r>
          </a:p>
          <a:p>
            <a:pPr eaLnBrk="1" hangingPunct="1"/>
            <a:r>
              <a:rPr lang="cs-CZ" sz="2100" smtClean="0"/>
              <a:t>Zpracování metodických listů a karet</a:t>
            </a:r>
          </a:p>
          <a:p>
            <a:pPr eaLnBrk="1" hangingPunct="1"/>
            <a:r>
              <a:rPr lang="cs-CZ" sz="2100" smtClean="0"/>
              <a:t>Vzájemná vystoupení s divadélky v zainteresovaných  mateřských školách</a:t>
            </a:r>
          </a:p>
          <a:p>
            <a:pPr eaLnBrk="1" hangingPunct="1"/>
            <a:r>
              <a:rPr lang="cs-CZ" sz="2100" smtClean="0"/>
              <a:t>Dramatizace pohádek na besídkách pro rodiče</a:t>
            </a:r>
          </a:p>
          <a:p>
            <a:pPr eaLnBrk="1" hangingPunct="1"/>
            <a:r>
              <a:rPr lang="cs-CZ" sz="2100" smtClean="0"/>
              <a:t>Práce s informačními technologiemi</a:t>
            </a:r>
          </a:p>
          <a:p>
            <a:pPr eaLnBrk="1" hangingPunct="1"/>
            <a:r>
              <a:rPr lang="cs-CZ" sz="2100" smtClean="0"/>
              <a:t>Návštěva divadla loutek v Ostravě</a:t>
            </a:r>
          </a:p>
          <a:p>
            <a:pPr eaLnBrk="1" hangingPunct="1"/>
            <a:r>
              <a:rPr lang="cs-CZ" sz="2100" smtClean="0"/>
              <a:t>Workshop pro učitelky bohumínských MŠ</a:t>
            </a:r>
          </a:p>
        </p:txBody>
      </p:sp>
      <p:pic>
        <p:nvPicPr>
          <p:cNvPr id="18436" name="Obráze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652463"/>
            <a:ext cx="1412875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Výstupy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900" smtClean="0"/>
              <a:t>CÍLENÉ SLEDOVÁNÍ DĚTÍ NA ZÁKLADĚ LOGOPEDICKÉ DEPISTÁŽE</a:t>
            </a:r>
          </a:p>
          <a:p>
            <a:pPr eaLnBrk="1" hangingPunct="1"/>
            <a:r>
              <a:rPr lang="cs-CZ" sz="1900" smtClean="0"/>
              <a:t>PRAVIDELNÉ VYUŽÍVÁNÍ METODICKÝCH A LOGOPEDICKÝCH POMŮCEK A POMŮCEK NA ROZVOJ JEMNÉ MOTORIKY </a:t>
            </a:r>
          </a:p>
          <a:p>
            <a:pPr eaLnBrk="1" hangingPunct="1"/>
            <a:r>
              <a:rPr lang="cs-CZ" sz="1900" smtClean="0"/>
              <a:t>SOUBOR LOGOPEDICKÝCH KARET </a:t>
            </a:r>
          </a:p>
          <a:p>
            <a:pPr eaLnBrk="1" hangingPunct="1"/>
            <a:r>
              <a:rPr lang="cs-CZ" sz="1900" smtClean="0"/>
              <a:t>NÁVŠTĚVA DIVADLA LOUTEK V OSTRAVĚ SPOLEČNĚ SE ZÁKONNÝMI ZÁSTUPCI DĚTÍ </a:t>
            </a:r>
          </a:p>
          <a:p>
            <a:pPr eaLnBrk="1" hangingPunct="1"/>
            <a:r>
              <a:rPr lang="cs-CZ" sz="1900" smtClean="0"/>
              <a:t>PRAVIDELNÁ SPOLUPRÁCE S KNIHOVNOU A OBOU MATEŘSKÝCH ŠKOL</a:t>
            </a:r>
          </a:p>
          <a:p>
            <a:pPr eaLnBrk="1" hangingPunct="1"/>
            <a:r>
              <a:rPr lang="cs-CZ" sz="1900" smtClean="0"/>
              <a:t>PRÁCE DĚTÍ S VÝUKOVÝMI PROGRAMY NA TABLETECH A BABY TABLETECH</a:t>
            </a:r>
          </a:p>
          <a:p>
            <a:pPr eaLnBrk="1" hangingPunct="1"/>
            <a:r>
              <a:rPr lang="cs-CZ" sz="1900" smtClean="0"/>
              <a:t>FOTODOKUMENTACE</a:t>
            </a:r>
          </a:p>
          <a:p>
            <a:pPr eaLnBrk="1" hangingPunct="1"/>
            <a:r>
              <a:rPr lang="cs-CZ" sz="1900" smtClean="0"/>
              <a:t>WOR</a:t>
            </a:r>
            <a:r>
              <a:rPr lang="cs-CZ" sz="1900" smtClean="0">
                <a:latin typeface="Arial" charset="0"/>
              </a:rPr>
              <a:t>K</a:t>
            </a:r>
            <a:r>
              <a:rPr lang="cs-CZ" sz="1900" smtClean="0"/>
              <a:t>SHOP</a:t>
            </a:r>
          </a:p>
        </p:txBody>
      </p:sp>
      <p:pic>
        <p:nvPicPr>
          <p:cNvPr id="19459" name="Obráze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630238"/>
            <a:ext cx="144145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 Them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506A0BD-4824-4072-A658-3C407A4C0F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Šablona návrhu Barevné pásky</Template>
  <TotalTime>52</TotalTime>
  <Words>319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12</vt:i4>
      </vt:variant>
      <vt:variant>
        <vt:lpstr>Nadpisy snímků</vt:lpstr>
      </vt:variant>
      <vt:variant>
        <vt:i4>7</vt:i4>
      </vt:variant>
    </vt:vector>
  </HeadingPairs>
  <TitlesOfParts>
    <vt:vector size="22" baseType="lpstr">
      <vt:lpstr>Arial</vt:lpstr>
      <vt:lpstr>Tahoma</vt:lpstr>
      <vt:lpstr>Calibri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Motiv Office</vt:lpstr>
      <vt:lpstr>Pohádkový kolotoč</vt:lpstr>
      <vt:lpstr>Řešitelský tým</vt:lpstr>
      <vt:lpstr>Cíle</vt:lpstr>
      <vt:lpstr>Rozpočet</vt:lpstr>
      <vt:lpstr>Časový harmonogram</vt:lpstr>
      <vt:lpstr>Aktivity</vt:lpstr>
      <vt:lpstr>Výstupy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Pohádkový kolotoč</dc:title>
  <dc:subject/>
  <dc:creator>Markéta Vojnarová</dc:creator>
  <cp:keywords/>
  <dc:description/>
  <cp:lastModifiedBy>Masarykova ZŠ</cp:lastModifiedBy>
  <cp:revision>14</cp:revision>
  <dcterms:created xsi:type="dcterms:W3CDTF">2015-12-07T16:53:15Z</dcterms:created>
  <dcterms:modified xsi:type="dcterms:W3CDTF">2016-01-07T11:41:14Z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TC100690461029</vt:lpwstr>
  </property>
</Properties>
</file>